
<file path=[Content_Types].xml><?xml version="1.0" encoding="utf-8"?>
<Types xmlns="http://schemas.openxmlformats.org/package/2006/content-types"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4" r:id="rId9"/>
    <p:sldId id="264" r:id="rId10"/>
    <p:sldId id="265" r:id="rId11"/>
    <p:sldId id="269" r:id="rId12"/>
    <p:sldId id="270" r:id="rId13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6DA"/>
    <a:srgbClr val="ABC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01" autoAdjust="0"/>
    <p:restoredTop sz="92000" autoAdjust="0"/>
  </p:normalViewPr>
  <p:slideViewPr>
    <p:cSldViewPr snapToGrid="0" snapToObjects="1">
      <p:cViewPr varScale="1">
        <p:scale>
          <a:sx n="43" d="100"/>
          <a:sy n="43" d="100"/>
        </p:scale>
        <p:origin x="72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54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hyperlink" Target="https://gamma.app" TargetMode="External"/><Relationship Id="rId10" Type="http://schemas.openxmlformats.org/officeDocument/2006/relationships/image" Target="../media/image29.jpg"/><Relationship Id="rId4" Type="http://schemas.openxmlformats.org/officeDocument/2006/relationships/image" Target="../media/image24.png"/><Relationship Id="rId9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rgic82600r@pec.istruzione.it" TargetMode="External"/><Relationship Id="rId4" Type="http://schemas.openxmlformats.org/officeDocument/2006/relationships/hyperlink" Target="mailto:rgic82600r@istruzione.it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9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526" y="0"/>
            <a:ext cx="3148717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599" y="2856786"/>
            <a:ext cx="6774299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5400" b="1" kern="0" spc="-105" dirty="0">
                <a:solidFill>
                  <a:srgbClr val="000000"/>
                </a:solidFill>
                <a:latin typeface="Baguet Script" panose="00000500000000000000" pitchFamily="2" charset="0"/>
                <a:ea typeface="adonis-web" pitchFamily="34" charset="-122"/>
                <a:cs typeface="adonis-web" pitchFamily="34" charset="-120"/>
              </a:rPr>
              <a:t>OPEN DAY A.S.2023/24</a:t>
            </a:r>
            <a:endParaRPr lang="en-US" sz="5400" dirty="0">
              <a:latin typeface="Baguet Script" panose="000005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319599" y="4023241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2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Benvenuti all'Open Day! Scoprite tutto su ciò che l'istituto offre, dalle </a:t>
            </a:r>
            <a:r>
              <a:rPr lang="en-US" sz="32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strutture</a:t>
            </a:r>
            <a:r>
              <a:rPr lang="en-US" sz="32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alle </a:t>
            </a:r>
            <a:r>
              <a:rPr lang="en-US" sz="32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attività</a:t>
            </a:r>
            <a:r>
              <a:rPr lang="en-US" sz="32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didattiche. Preparatevi per un'esperienza emozionante e informativa.</a:t>
            </a:r>
            <a:endParaRPr lang="en-US" sz="3200" dirty="0"/>
          </a:p>
        </p:txBody>
      </p:sp>
      <p:sp>
        <p:nvSpPr>
          <p:cNvPr id="8" name="Text 4"/>
          <p:cNvSpPr/>
          <p:nvPr/>
        </p:nvSpPr>
        <p:spPr>
          <a:xfrm>
            <a:off x="6346750" y="5808330"/>
            <a:ext cx="181689" cy="3657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80"/>
              </a:lnSpc>
              <a:buNone/>
            </a:pPr>
            <a:r>
              <a:rPr lang="en-US" sz="1152" kern="0" spc="-35" dirty="0">
                <a:solidFill>
                  <a:srgbClr val="FFFFFF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 C</a:t>
            </a:r>
            <a:endParaRPr lang="en-US" sz="1152" dirty="0"/>
          </a:p>
        </p:txBody>
      </p:sp>
      <p:sp>
        <p:nvSpPr>
          <p:cNvPr id="9" name="Text 5"/>
          <p:cNvSpPr/>
          <p:nvPr/>
        </p:nvSpPr>
        <p:spPr>
          <a:xfrm>
            <a:off x="6786085" y="6174090"/>
            <a:ext cx="3606851" cy="71080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3062"/>
              </a:lnSpc>
              <a:buNone/>
            </a:pPr>
            <a:endParaRPr lang="en-US" sz="1100" dirty="0"/>
          </a:p>
        </p:txBody>
      </p:sp>
      <p:pic>
        <p:nvPicPr>
          <p:cNvPr id="15" name="Immagine 14" descr="Immagine che contiene testo, poster, libro, grafica&#10;&#10;Descrizione generata automaticamente">
            <a:extLst>
              <a:ext uri="{FF2B5EF4-FFF2-40B4-BE49-F238E27FC236}">
                <a16:creationId xmlns:a16="http://schemas.microsoft.com/office/drawing/2014/main" id="{167BD7CA-4806-7739-5CC7-03E8DAFE6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866805" cy="8229600"/>
          </a:xfrm>
          <a:prstGeom prst="rect">
            <a:avLst/>
          </a:prstGeom>
        </p:spPr>
      </p:pic>
      <p:pic>
        <p:nvPicPr>
          <p:cNvPr id="3" name="Coldplay - Adventure Of A Lifetime (Lyrics)">
            <a:hlinkClick r:id="" action="ppaction://media"/>
            <a:extLst>
              <a:ext uri="{FF2B5EF4-FFF2-40B4-BE49-F238E27FC236}">
                <a16:creationId xmlns:a16="http://schemas.microsoft.com/office/drawing/2014/main" id="{4A2679BF-916A-4F91-F3E7-26EB4FD218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8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50192" y="30637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60" y="170992"/>
            <a:ext cx="5616633" cy="2815464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512487" y="8283178"/>
            <a:ext cx="3287078" cy="2487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1960"/>
              </a:lnSpc>
              <a:buNone/>
            </a:pPr>
            <a:endParaRPr lang="en-US" sz="1225" dirty="0"/>
          </a:p>
        </p:txBody>
      </p:sp>
      <p:pic>
        <p:nvPicPr>
          <p:cNvPr id="12" name="Image 8" descr="preencoded.png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3593" y="8472964"/>
            <a:ext cx="2296807" cy="548640"/>
          </a:xfrm>
          <a:prstGeom prst="rect">
            <a:avLst/>
          </a:prstGeom>
        </p:spPr>
      </p:pic>
      <p:pic>
        <p:nvPicPr>
          <p:cNvPr id="14" name="Immagine 13" descr="Immagine che contiene persona, Arte bambini, vestiti, Apprendimento&#10;&#10;Descrizione generata automaticamente">
            <a:extLst>
              <a:ext uri="{FF2B5EF4-FFF2-40B4-BE49-F238E27FC236}">
                <a16:creationId xmlns:a16="http://schemas.microsoft.com/office/drawing/2014/main" id="{C92E6E75-51CF-38A9-0975-C63316EC5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248" y="170992"/>
            <a:ext cx="5616633" cy="2815464"/>
          </a:xfrm>
          <a:prstGeom prst="rect">
            <a:avLst/>
          </a:prstGeom>
        </p:spPr>
      </p:pic>
      <p:pic>
        <p:nvPicPr>
          <p:cNvPr id="16" name="Immagine 15" descr="Immagine che contiene persona, interno, Apprendimento, tavolo&#10;&#10;Descrizione generata automaticamente">
            <a:extLst>
              <a:ext uri="{FF2B5EF4-FFF2-40B4-BE49-F238E27FC236}">
                <a16:creationId xmlns:a16="http://schemas.microsoft.com/office/drawing/2014/main" id="{169D4E22-69DF-1133-68BB-5CDC7125DF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560" y="3214732"/>
            <a:ext cx="5616633" cy="2535974"/>
          </a:xfrm>
          <a:prstGeom prst="rect">
            <a:avLst/>
          </a:prstGeom>
        </p:spPr>
      </p:pic>
      <p:pic>
        <p:nvPicPr>
          <p:cNvPr id="20" name="Immagine 19" descr="Immagine che contiene testo, interno, muro, computer&#10;&#10;Descrizione generata automaticamente">
            <a:extLst>
              <a:ext uri="{FF2B5EF4-FFF2-40B4-BE49-F238E27FC236}">
                <a16:creationId xmlns:a16="http://schemas.microsoft.com/office/drawing/2014/main" id="{D1285DEC-EFFB-06F2-CAED-0967BDBD20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1247" y="3172616"/>
            <a:ext cx="5616633" cy="2535974"/>
          </a:xfrm>
          <a:prstGeom prst="rect">
            <a:avLst/>
          </a:prstGeom>
        </p:spPr>
      </p:pic>
      <p:pic>
        <p:nvPicPr>
          <p:cNvPr id="22" name="Immagine 21" descr="Immagine che contiene testo, Arte bambini, disegno, schizzo&#10;&#10;Descrizione generata automaticamente">
            <a:extLst>
              <a:ext uri="{FF2B5EF4-FFF2-40B4-BE49-F238E27FC236}">
                <a16:creationId xmlns:a16="http://schemas.microsoft.com/office/drawing/2014/main" id="{423F0BC2-9AF4-22DE-9CFF-BA2E46C0BF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1247" y="5882240"/>
            <a:ext cx="4749712" cy="22605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E186782-2AF7-D629-7CE2-808F6E03F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7696" y="5882239"/>
            <a:ext cx="4985497" cy="2299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69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39906" y="417651"/>
            <a:ext cx="13321553" cy="157251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87" dirty="0">
                <a:solidFill>
                  <a:srgbClr val="000000"/>
                </a:solidFill>
                <a:latin typeface="Baguet Script" panose="00000500000000000000" pitchFamily="2" charset="0"/>
                <a:ea typeface="adonis-web" pitchFamily="34" charset="-122"/>
                <a:cs typeface="adonis-web" pitchFamily="34" charset="-120"/>
              </a:rPr>
              <a:t>Link e riferimenti per le iscrizioni al nuovo  anno  </a:t>
            </a:r>
            <a:r>
              <a:rPr lang="en-US" sz="4374" b="1" kern="0" spc="-87" dirty="0" err="1">
                <a:solidFill>
                  <a:srgbClr val="000000"/>
                </a:solidFill>
                <a:latin typeface="Baguet Script" panose="00000500000000000000" pitchFamily="2" charset="0"/>
                <a:ea typeface="adonis-web" pitchFamily="34" charset="-122"/>
                <a:cs typeface="adonis-web" pitchFamily="34" charset="-120"/>
              </a:rPr>
              <a:t>scolastico</a:t>
            </a:r>
            <a:endParaRPr lang="en-US" sz="4374" dirty="0">
              <a:latin typeface="Baguet Script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348389" y="4853583"/>
            <a:ext cx="9933503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94B1552-1D17-D431-8849-63EE92D51A09}"/>
              </a:ext>
            </a:extLst>
          </p:cNvPr>
          <p:cNvSpPr/>
          <p:nvPr/>
        </p:nvSpPr>
        <p:spPr>
          <a:xfrm>
            <a:off x="967824" y="1255059"/>
            <a:ext cx="9933503" cy="68757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 iscrizioni potranno essere effettuate dal 9 o 10 gennaio 2024.</a:t>
            </a:r>
          </a:p>
          <a:p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it-IT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 segreteria riceve all’indirizzo: Via Perasso n. 2 – Scicli (RG) - 97018</a:t>
            </a:r>
          </a:p>
          <a:p>
            <a:pPr algn="just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Orari: Dal lunedì al Venerdì dalle ore 11,00 alle ore 13,30</a:t>
            </a:r>
          </a:p>
          <a:p>
            <a:pPr algn="just"/>
            <a:r>
              <a:rPr lang="it-IT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Martedì pomeriggio dalle ore 15,30 alle ore 17,30</a:t>
            </a:r>
          </a:p>
          <a:p>
            <a:pPr algn="just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Email: 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rgic82600r@istruzione.it</a:t>
            </a:r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it-IT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Pec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5"/>
              </a:rPr>
              <a:t>rgic82600r@pec.istruzione.it</a:t>
            </a:r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it-IT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Telefono: 0932831464</a:t>
            </a:r>
          </a:p>
          <a:p>
            <a:pPr algn="just"/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just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Cosa serve? </a:t>
            </a:r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dirty="0">
                <a:effectLst/>
                <a:latin typeface="Lora" pitchFamily="2" charset="0"/>
              </a:rPr>
              <a:t>Accesso a internet.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2800" b="1" i="0" dirty="0">
                <a:effectLst/>
                <a:latin typeface="Lora" pitchFamily="2" charset="0"/>
              </a:rPr>
              <a:t>PC, tablet o smartphone</a:t>
            </a:r>
            <a:r>
              <a:rPr lang="it-IT" sz="2800" b="0" i="0" dirty="0">
                <a:solidFill>
                  <a:srgbClr val="455B71"/>
                </a:solidFill>
                <a:effectLst/>
                <a:latin typeface="Lora" pitchFamily="2" charset="0"/>
              </a:rPr>
              <a:t>.</a:t>
            </a:r>
          </a:p>
          <a:p>
            <a:pPr algn="just"/>
            <a:r>
              <a:rPr lang="it-IT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 Il servizio viene offerto d’ufficio)</a:t>
            </a:r>
          </a:p>
          <a:p>
            <a:endParaRPr lang="it-IT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sz="208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Power Point by Ins. M.C. Scivoletto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770927"/>
            <a:ext cx="4443889" cy="120825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600" b="1" kern="0" spc="-87" dirty="0">
                <a:solidFill>
                  <a:srgbClr val="000000"/>
                </a:solidFill>
                <a:latin typeface="Baguet Script" panose="00000500000000000000" pitchFamily="2" charset="0"/>
                <a:ea typeface="adonis-web" pitchFamily="34" charset="-122"/>
                <a:cs typeface="adonis-web" pitchFamily="34" charset="-120"/>
              </a:rPr>
              <a:t>Conclusione</a:t>
            </a:r>
            <a:endParaRPr lang="en-US" sz="6600" dirty="0">
              <a:latin typeface="Baguet Script" panose="000005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33199" y="2979182"/>
            <a:ext cx="7477601" cy="175486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Siamo entusiasti di avervi avuto con noi per illustrarvi il nostro open day 2023/24. Speriamo che l'esperienza vi abbia ispirato e che abbiate ottenuto tutte le informazioni di cui avete bisogno. Non vediamo l'ora di darvi il benvenuto nella nostra scuola. Grazie per aver accolto l'invito e per </a:t>
            </a:r>
            <a:r>
              <a:rPr lang="en-US" sz="24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averci</a:t>
            </a: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dedicato</a:t>
            </a: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la </a:t>
            </a:r>
            <a:r>
              <a:rPr lang="en-US" sz="24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vostra</a:t>
            </a: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4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attenzione</a:t>
            </a: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833199" y="5509549"/>
            <a:ext cx="7477601" cy="19676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b="1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Scegliete</a:t>
            </a:r>
            <a:r>
              <a:rPr lang="en-US" sz="28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800" b="1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una</a:t>
            </a:r>
            <a:r>
              <a:rPr lang="en-US" sz="28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800" b="1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scuola</a:t>
            </a:r>
            <a:r>
              <a:rPr lang="en-US" sz="28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di </a:t>
            </a:r>
            <a:r>
              <a:rPr lang="en-US" sz="2800" b="1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qualità</a:t>
            </a:r>
            <a:r>
              <a:rPr lang="en-US" sz="28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800" b="1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l'Istituto</a:t>
            </a:r>
            <a:r>
              <a:rPr lang="en-US" sz="28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800" b="1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Dantoni</a:t>
            </a:r>
            <a:r>
              <a:rPr lang="en-US" sz="2800" b="1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2800" dirty="0"/>
          </a:p>
        </p:txBody>
      </p:sp>
      <p:sp>
        <p:nvSpPr>
          <p:cNvPr id="8" name="Text 4"/>
          <p:cNvSpPr/>
          <p:nvPr/>
        </p:nvSpPr>
        <p:spPr>
          <a:xfrm>
            <a:off x="833199" y="6291620"/>
            <a:ext cx="7477601" cy="10351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20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F9746D9-6C1A-6568-619B-A6B85A057ED3}"/>
              </a:ext>
            </a:extLst>
          </p:cNvPr>
          <p:cNvSpPr/>
          <p:nvPr/>
        </p:nvSpPr>
        <p:spPr>
          <a:xfrm>
            <a:off x="2366682" y="7227438"/>
            <a:ext cx="41544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it-IT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 w="13811">
            <a:solidFill>
              <a:srgbClr val="FFFFFF">
                <a:alpha val="64000"/>
              </a:srgbClr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454588" y="3067883"/>
            <a:ext cx="6974541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000" b="1" kern="0" spc="-87" dirty="0" err="1">
                <a:solidFill>
                  <a:srgbClr val="000000"/>
                </a:solidFill>
                <a:latin typeface="Baguet Script" panose="020F0502020204030204" pitchFamily="2" charset="0"/>
                <a:ea typeface="adonis-web" pitchFamily="34" charset="-122"/>
                <a:cs typeface="adonis-web" pitchFamily="34" charset="-120"/>
              </a:rPr>
              <a:t>Presentazione</a:t>
            </a:r>
            <a:r>
              <a:rPr lang="en-US" sz="6000" b="1" kern="0" spc="-87" dirty="0">
                <a:solidFill>
                  <a:srgbClr val="000000"/>
                </a:solidFill>
                <a:latin typeface="Baguet Script" panose="020F0502020204030204" pitchFamily="2" charset="0"/>
                <a:ea typeface="adonis-web" pitchFamily="34" charset="-122"/>
                <a:cs typeface="adonis-web" pitchFamily="34" charset="-120"/>
              </a:rPr>
              <a:t> </a:t>
            </a:r>
            <a:r>
              <a:rPr lang="en-US" sz="6000" b="1" kern="0" spc="-87" dirty="0" err="1">
                <a:solidFill>
                  <a:srgbClr val="000000"/>
                </a:solidFill>
                <a:latin typeface="Baguet Script" panose="020F0502020204030204" pitchFamily="2" charset="0"/>
                <a:ea typeface="adonis-web" pitchFamily="34" charset="-122"/>
                <a:cs typeface="adonis-web" pitchFamily="34" charset="-120"/>
              </a:rPr>
              <a:t>generale</a:t>
            </a:r>
            <a:endParaRPr lang="en-US" sz="6000" dirty="0">
              <a:latin typeface="Baguet Script" panose="020F0502020204030204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319599" y="4095512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Vi racconteremo la nostra storia, il nostro impegno educativo, e il nostro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approccio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innovativo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all'apprendimento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</a:p>
          <a:p>
            <a:pPr marL="0" indent="0">
              <a:lnSpc>
                <a:spcPts val="2799"/>
              </a:lnSpc>
              <a:buNone/>
            </a:pPr>
            <a:endParaRPr lang="en-US" sz="3600" kern="0" spc="-35" dirty="0">
              <a:solidFill>
                <a:srgbClr val="272525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La Preside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prof.ssa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Gabriella La Marca e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tutto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il teams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docenti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siamo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pronti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</a:t>
            </a:r>
          </a:p>
          <a:p>
            <a:pPr marL="0" indent="0">
              <a:lnSpc>
                <a:spcPts val="2799"/>
              </a:lnSpc>
              <a:buNone/>
            </a:pP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guidarvi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attraverso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una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meravigliosa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3600" kern="0" spc="-35" dirty="0" err="1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avventura</a:t>
            </a:r>
            <a:r>
              <a:rPr lang="en-US" sz="36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nel mondo della conoscenza!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87"/>
            <a:ext cx="14630400" cy="82296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19599" y="2942868"/>
            <a:ext cx="573857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400" b="1" kern="0" spc="-87" dirty="0">
                <a:solidFill>
                  <a:srgbClr val="000000"/>
                </a:solidFill>
                <a:latin typeface="Baguet Script" panose="00000500000000000000" pitchFamily="2" charset="0"/>
                <a:ea typeface="adonis-web" pitchFamily="34" charset="-122"/>
                <a:cs typeface="adonis-web" pitchFamily="34" charset="-120"/>
              </a:rPr>
              <a:t>Istituto G. Dantoni-Scicli</a:t>
            </a:r>
            <a:endParaRPr lang="en-US" sz="5400" dirty="0">
              <a:latin typeface="Baguet Script" panose="00000500000000000000" pitchFamily="2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319599" y="3970496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kern="0" spc="-35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" L'obiettivo principale della scuola è quello di creare uomini che sono capaci di fare cose nuove e non semplicemente ripetere quello che altre generazioni hanno fatto." 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6319599" y="4931212"/>
            <a:ext cx="7477601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                                                                                                      </a:t>
            </a:r>
          </a:p>
          <a:p>
            <a:pPr marL="0" indent="0">
              <a:lnSpc>
                <a:spcPts val="2799"/>
              </a:lnSpc>
              <a:buNone/>
            </a:pPr>
            <a:r>
              <a:rPr lang="en-US" sz="1750" kern="0" spc="-35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</a:rPr>
              <a:t>                                                                                                     </a:t>
            </a:r>
            <a:r>
              <a:rPr lang="en-US" sz="2400" kern="0" spc="-35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</a:rPr>
              <a:t>Jean Piaget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4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48389" y="903249"/>
            <a:ext cx="8218289" cy="118748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74" b="1" kern="0" spc="-87" dirty="0">
                <a:solidFill>
                  <a:srgbClr val="000000"/>
                </a:solidFill>
                <a:latin typeface="Baguet Script" panose="00000500000000000000" pitchFamily="2" charset="0"/>
                <a:ea typeface="adonis-web" pitchFamily="34" charset="-122"/>
                <a:cs typeface="adonis-web" pitchFamily="34" charset="-120"/>
              </a:rPr>
              <a:t>Piano dell'offerta formativa (PTOF) 22/25 </a:t>
            </a:r>
            <a:endParaRPr lang="en-US" sz="4374" dirty="0">
              <a:latin typeface="Baguet Script" panose="00000500000000000000" pitchFamily="2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26995" y="2090738"/>
            <a:ext cx="10954897" cy="24656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Il Piano Triennale dell'Offerta Formativa (PTOF) dell'Istituto Comprensivo Giovanni Dantoni a Scicli, in linea con la legge sulla riforma del sistema educativo si basa sui principi di offrire un'educazione inclusiva, sviluppando cittadini responsabili e critici. La scuola si impegna per l'inclusione degli alunni con bisogni speciali e promuove valori come centralità dell'alunno, cittadinanza attiva, miglioramento culturale, partecipazione, collegialità e efficienza. Ispirato a principi costituzionali, mira a formare cittadini consapevoli e contrastare la dispersione scolastica. 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326995" y="4556403"/>
            <a:ext cx="10954897" cy="131611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Le finalità principali comprendono la formazione della persona e del cittadino, inclusione degli alunni stranieri, prevenzione della dispersione scolastica, promozione di una formazione equilibrata, inclusiva e articolata, elevazione dei livelli di istruzione, promozione delle lingue straniere e dell'innovazione didattica.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326995" y="6122432"/>
            <a:ext cx="10954897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kern="0" spc="-35" dirty="0">
                <a:solidFill>
                  <a:srgbClr val="0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Preparatevi a immergervi negli spazi moderni e accoglienti dell'istituto, tra aule, laboratori, biblioteche e aree ricreative. Sperimentate l'eccellenza del nostro ambiente educativo.</a:t>
            </a:r>
            <a:endParaRPr lang="en-U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48389" y="1304694"/>
            <a:ext cx="9933503" cy="476475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400" kern="0" spc="-3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Questa scuola, ubicata in un contesto socio-culturale diversificato e inclusivo, ha come obiettivo prioritario il benessere e lo sviluppo integrale degli alunni, con particolare attenzione per quelli in situazioni disagiate e con bisogni educativi speciali. Le risorse strutturali includono aule attrezzate, laboratori informatici, musicali e di recupero, una biblioteca, una palestra e un tempo scolastico organizzato su cinque giorni, con il sabato libero per favorire il coinvolgimento delle famiglie nel percorso scolastico dei loro figli. La Scuola Primaria si impegna a sviluppare l'apprendimento partendo dall'esperienza e dalle abilità individuali degli alunni, utilizzando metodologie inclusive e coinvolgenti. Si fa riferimento alle Indicazioni Nazionali e si presta particolare attenzione agli alunni con Bisogni Educativi Speciali (BES) tramite piani personalizzati e collaborazione familiare. Si promuovono varie attività laboratoriali, progetti formativi e modalità di insegnamento interattive e inclusive, adattando l'approccio alle esigenze degli studenti. Gli ambienti scolastici sono stimolanti e si utilizzano strumenti didattici tradizionali e online, incluso l'uso della lavagna interattiva multimediale. 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816072" y="180618"/>
            <a:ext cx="6998137" cy="101643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465"/>
              </a:lnSpc>
              <a:buNone/>
            </a:pPr>
            <a:r>
              <a:rPr lang="en-US" sz="2800" b="1" kern="0" spc="-25" dirty="0">
                <a:solidFill>
                  <a:srgbClr val="000000"/>
                </a:solidFill>
                <a:latin typeface="Baguet Script" panose="00000500000000000000" pitchFamily="2" charset="0"/>
                <a:ea typeface="Source Sans Pro" pitchFamily="34" charset="-122"/>
                <a:cs typeface="Source Sans Pro" pitchFamily="34" charset="-120"/>
              </a:rPr>
              <a:t>Ampliamento dell'offerta formativa</a:t>
            </a:r>
            <a:r>
              <a:rPr lang="en-US" sz="28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
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1773045" y="747594"/>
            <a:ext cx="11374244" cy="21286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1972"/>
              </a:lnSpc>
              <a:buNone/>
            </a:pPr>
            <a:r>
              <a:rPr lang="en-US" sz="24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L’ Istituto sulla base dei bisogni rilevati, del Piano di miglioramento, degli obiettivi previsti dalla legge 107/15,art.1, comma 7, degli obiettivi regionali 1-2 e del Programma Operativo Nazionale (PON) si propone di realizzare, per i tre ordini di scuola, un ventaglio di percorsi intesi come opportunità formative svolti in forma operativa e fuori dagli schemi tradizionali che - suscitando interesse e curiosità – sollecitino le attitudini, le abilità e le conoscenze di base facendo emergere e sviluppando competenze sociali, digitali, metacognitive, metodologiche.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3816072" y="2642839"/>
            <a:ext cx="6998137" cy="722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65"/>
              </a:lnSpc>
              <a:buNone/>
            </a:pPr>
            <a:r>
              <a:rPr lang="en-US" sz="2800" b="1" kern="0" spc="-25" dirty="0">
                <a:solidFill>
                  <a:srgbClr val="000000"/>
                </a:solidFill>
                <a:latin typeface="Baguet Script" panose="00000500000000000000" pitchFamily="2" charset="0"/>
                <a:ea typeface="Source Sans Pro" pitchFamily="34" charset="-122"/>
                <a:cs typeface="Source Sans Pro" pitchFamily="34" charset="-120"/>
              </a:rPr>
              <a:t>I percorsi di ampliamento prevedono:</a:t>
            </a:r>
            <a:endParaRPr lang="en-US" sz="2800" dirty="0">
              <a:latin typeface="Baguet Script" panose="00000500000000000000" pitchFamily="2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773046" y="3069441"/>
            <a:ext cx="9041164" cy="722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momenti di accoglienza degli alunni e dei loro genitori in ingresso al primo anno nei tre ordini di scuola; 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1773045" y="3427689"/>
            <a:ext cx="6747867" cy="59075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progettazione e realizzazione della biblioteca scolastica;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773046" y="3760879"/>
            <a:ext cx="9041163" cy="9074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predisposizione di ambienti stimolanti, dove gli alunni e gli stessi docenti possano ritrovare il piacere della lettura e dello stare assieme;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773044" y="4367121"/>
            <a:ext cx="6747867" cy="63767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progetti per l’organico di potenziamento: italiano, inglese e matematica;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1773043" y="4745843"/>
            <a:ext cx="6747867" cy="59149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progetto “Cambridge”;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773046" y="5100577"/>
            <a:ext cx="9041163" cy="5692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coro, flauto e musica d’insieme con esperto interno;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773046" y="5484457"/>
            <a:ext cx="9041163" cy="6864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educazione/progetti comuni: accoglienza, continuità, orientamento, preparazione prove invalsi, giochi matematici, FAI di primavera;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1791495" y="6102129"/>
            <a:ext cx="6747867" cy="31733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progetti per gli alunni diversamente abili;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1769190" y="6466872"/>
            <a:ext cx="6747867" cy="23090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progetto di educazione motoria con esperto esterno;</a:t>
            </a:r>
            <a:endParaRPr lang="en-US" sz="2000" dirty="0"/>
          </a:p>
        </p:txBody>
      </p:sp>
      <p:sp>
        <p:nvSpPr>
          <p:cNvPr id="16" name="Text 13"/>
          <p:cNvSpPr/>
          <p:nvPr/>
        </p:nvSpPr>
        <p:spPr>
          <a:xfrm>
            <a:off x="1769189" y="6794415"/>
            <a:ext cx="6747867" cy="2594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biblioteca scolastica;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1769188" y="7072728"/>
            <a:ext cx="6747867" cy="25050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progetti PON;</a:t>
            </a:r>
            <a:endParaRPr lang="en-US" sz="2000" dirty="0"/>
          </a:p>
        </p:txBody>
      </p:sp>
      <p:sp>
        <p:nvSpPr>
          <p:cNvPr id="18" name="Text 15"/>
          <p:cNvSpPr/>
          <p:nvPr/>
        </p:nvSpPr>
        <p:spPr>
          <a:xfrm>
            <a:off x="1773046" y="7349911"/>
            <a:ext cx="6747867" cy="3482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progetti di educazione alla legalità e alla sicurezza;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1769187" y="7718932"/>
            <a:ext cx="6747867" cy="25050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1972"/>
              </a:lnSpc>
              <a:buSzPct val="100000"/>
              <a:buChar char="•"/>
            </a:pPr>
            <a:r>
              <a:rPr lang="en-US" sz="2000" kern="0" spc="-25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giornalino scolastico.</a:t>
            </a:r>
            <a:endParaRPr lang="en-US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500">
              <a:srgbClr val="B5D2EC"/>
            </a:gs>
            <a:gs pos="0">
              <a:srgbClr val="F276DA"/>
            </a:gs>
            <a:gs pos="60000">
              <a:schemeClr val="accent5">
                <a:lumMod val="45000"/>
                <a:lumOff val="55000"/>
              </a:schemeClr>
            </a:gs>
            <a:gs pos="97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160ABFD-0EE4-6630-3695-AAB97053F823}"/>
              </a:ext>
            </a:extLst>
          </p:cNvPr>
          <p:cNvSpPr/>
          <p:nvPr/>
        </p:nvSpPr>
        <p:spPr>
          <a:xfrm>
            <a:off x="1147482" y="62753"/>
            <a:ext cx="11797553" cy="17450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58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guet Script" panose="00000500000000000000" pitchFamily="2" charset="0"/>
              </a:rPr>
              <a:t>I nostri spazi interni</a:t>
            </a:r>
            <a:r>
              <a:rPr lang="it-IT" sz="358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guet Script" panose="00000500000000000000" pitchFamily="2" charset="0"/>
              </a:rPr>
              <a:t>:</a:t>
            </a:r>
          </a:p>
          <a:p>
            <a:pPr algn="ctr"/>
            <a:r>
              <a:rPr lang="it-IT" sz="358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guet Script" panose="00000500000000000000" pitchFamily="2" charset="0"/>
              </a:rPr>
              <a:t>aule fornite di Lim, aula di informatica, palestra, biblioteca scolastica</a:t>
            </a:r>
            <a:endParaRPr lang="it-IT" sz="358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guet Script" panose="00000500000000000000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FC3327D-DDB2-DF73-9487-0102BFCD1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9" y="1405834"/>
            <a:ext cx="4715427" cy="3578541"/>
          </a:xfrm>
          <a:prstGeom prst="rect">
            <a:avLst/>
          </a:prstGeom>
        </p:spPr>
      </p:pic>
      <p:pic>
        <p:nvPicPr>
          <p:cNvPr id="6" name="Immagine 5" descr="Immagine che contiene arredo, interno, lavagna, muro&#10;&#10;Descrizione generata automaticamente">
            <a:extLst>
              <a:ext uri="{FF2B5EF4-FFF2-40B4-BE49-F238E27FC236}">
                <a16:creationId xmlns:a16="http://schemas.microsoft.com/office/drawing/2014/main" id="{5DD8AA99-D936-CF35-7337-472E946D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873" y="1405835"/>
            <a:ext cx="5130047" cy="3391683"/>
          </a:xfrm>
          <a:prstGeom prst="rect">
            <a:avLst/>
          </a:prstGeom>
        </p:spPr>
      </p:pic>
      <p:pic>
        <p:nvPicPr>
          <p:cNvPr id="8" name="Immagine 7" descr="Immagine che contiene interno, arredo, muro, pavimento&#10;&#10;Descrizione generata automaticamente">
            <a:extLst>
              <a:ext uri="{FF2B5EF4-FFF2-40B4-BE49-F238E27FC236}">
                <a16:creationId xmlns:a16="http://schemas.microsoft.com/office/drawing/2014/main" id="{31ECA7A3-EBAA-7CF6-2680-58C4DF238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2522" y="5199528"/>
            <a:ext cx="3962398" cy="29643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7BA10CD-78CE-83B3-635E-F2E440E55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7" y="5344312"/>
            <a:ext cx="3962398" cy="2885288"/>
          </a:xfrm>
          <a:prstGeom prst="rect">
            <a:avLst/>
          </a:prstGeom>
        </p:spPr>
      </p:pic>
      <p:pic>
        <p:nvPicPr>
          <p:cNvPr id="14" name="Immagine 13" descr="Immagine che contiene interno, pavimento, muro, sala&#10;&#10;Descrizione generata automaticamente">
            <a:extLst>
              <a:ext uri="{FF2B5EF4-FFF2-40B4-BE49-F238E27FC236}">
                <a16:creationId xmlns:a16="http://schemas.microsoft.com/office/drawing/2014/main" id="{41BD217C-A930-CF64-17B5-B3307A6DA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941" y="5387162"/>
            <a:ext cx="5540189" cy="2873206"/>
          </a:xfrm>
          <a:prstGeom prst="rect">
            <a:avLst/>
          </a:prstGeom>
        </p:spPr>
      </p:pic>
      <p:pic>
        <p:nvPicPr>
          <p:cNvPr id="16" name="Immagine 15" descr="Immagine che contiene libreria, interno, libro, Scaffalatura&#10;&#10;Descrizione generata automaticamente">
            <a:extLst>
              <a:ext uri="{FF2B5EF4-FFF2-40B4-BE49-F238E27FC236}">
                <a16:creationId xmlns:a16="http://schemas.microsoft.com/office/drawing/2014/main" id="{C0347B38-11DE-6599-1F84-CA2A881FB7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4011" y="1807845"/>
            <a:ext cx="2866464" cy="33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76DA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ABCD34C-6C46-8727-77C5-592BC610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458" y="59375"/>
            <a:ext cx="3730270" cy="41106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25BC2D2-BAB3-943C-607E-FE07DF2C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" y="162822"/>
            <a:ext cx="4293648" cy="395197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E3130E22-5EA3-7258-E8B1-C0BCEDC9835A}"/>
              </a:ext>
            </a:extLst>
          </p:cNvPr>
          <p:cNvSpPr/>
          <p:nvPr/>
        </p:nvSpPr>
        <p:spPr>
          <a:xfrm rot="10800000" flipV="1">
            <a:off x="4363320" y="206159"/>
            <a:ext cx="6121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guet Script" panose="00000500000000000000" pitchFamily="2" charset="0"/>
              </a:rPr>
              <a:t>I nostri spazi esterni</a:t>
            </a:r>
          </a:p>
        </p:txBody>
      </p:sp>
      <p:pic>
        <p:nvPicPr>
          <p:cNvPr id="31" name="Immagine 30" descr="Immagine che contiene aria aperta, edificio, albero, cortile&#10;&#10;Descrizione generata automaticamente">
            <a:extLst>
              <a:ext uri="{FF2B5EF4-FFF2-40B4-BE49-F238E27FC236}">
                <a16:creationId xmlns:a16="http://schemas.microsoft.com/office/drawing/2014/main" id="{EAD4D1F5-3CB3-3598-6DAE-776E067BD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7" y="4170062"/>
            <a:ext cx="7220469" cy="3853380"/>
          </a:xfrm>
          <a:prstGeom prst="rect">
            <a:avLst/>
          </a:prstGeom>
        </p:spPr>
      </p:pic>
      <p:pic>
        <p:nvPicPr>
          <p:cNvPr id="37" name="Immagine 36" descr="Immagine che contiene aria aperta, pianta, albero, casa&#10;&#10;Descrizione generata automaticamente">
            <a:extLst>
              <a:ext uri="{FF2B5EF4-FFF2-40B4-BE49-F238E27FC236}">
                <a16:creationId xmlns:a16="http://schemas.microsoft.com/office/drawing/2014/main" id="{5AC7339C-03D5-6045-45C3-6AA21E47A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4073" y="1506009"/>
            <a:ext cx="3248169" cy="6553230"/>
          </a:xfrm>
          <a:prstGeom prst="rect">
            <a:avLst/>
          </a:prstGeom>
        </p:spPr>
      </p:pic>
      <p:pic>
        <p:nvPicPr>
          <p:cNvPr id="39" name="Immagine 38" descr="Immagine che contiene aria aperta, edificio, finestra, cielo&#10;&#10;Descrizione generata automaticamente">
            <a:extLst>
              <a:ext uri="{FF2B5EF4-FFF2-40B4-BE49-F238E27FC236}">
                <a16:creationId xmlns:a16="http://schemas.microsoft.com/office/drawing/2014/main" id="{4E508AA2-C99A-3361-A91A-495843C47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457" y="4340423"/>
            <a:ext cx="3709656" cy="3718816"/>
          </a:xfrm>
          <a:prstGeom prst="rect">
            <a:avLst/>
          </a:prstGeom>
        </p:spPr>
      </p:pic>
      <p:pic>
        <p:nvPicPr>
          <p:cNvPr id="41" name="Immagine 40" descr="Immagine che contiene aria aperta, pianta, albero, erba&#10;&#10;Descrizione generata automaticamente">
            <a:extLst>
              <a:ext uri="{FF2B5EF4-FFF2-40B4-BE49-F238E27FC236}">
                <a16:creationId xmlns:a16="http://schemas.microsoft.com/office/drawing/2014/main" id="{B484D95C-37D6-2FDC-E138-FCA6FB7C6F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952" y="1045095"/>
            <a:ext cx="2369489" cy="30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2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209348" y="4795599"/>
            <a:ext cx="2225993" cy="26812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113"/>
              </a:lnSpc>
              <a:buNone/>
            </a:pPr>
            <a:endParaRPr lang="en-US" sz="1320" dirty="0"/>
          </a:p>
        </p:txBody>
      </p:sp>
      <p:pic>
        <p:nvPicPr>
          <p:cNvPr id="8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71" y="4433384"/>
            <a:ext cx="3726537" cy="3320111"/>
          </a:xfrm>
          <a:prstGeom prst="rect">
            <a:avLst/>
          </a:prstGeom>
        </p:spPr>
      </p:pic>
      <p:pic>
        <p:nvPicPr>
          <p:cNvPr id="9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4093" y="4353060"/>
            <a:ext cx="3726536" cy="337761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7F9F6F3-E3D7-650F-236A-9D2814942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661" y="4571608"/>
            <a:ext cx="6257366" cy="3519768"/>
          </a:xfrm>
          <a:prstGeom prst="rect">
            <a:avLst/>
          </a:prstGeom>
        </p:spPr>
      </p:pic>
      <p:pic>
        <p:nvPicPr>
          <p:cNvPr id="7" name="Immagine 6" descr="Immagine che contiene Arte bambini, persona, Viso umano, vestiti&#10;&#10;Descrizione generata automaticamente">
            <a:extLst>
              <a:ext uri="{FF2B5EF4-FFF2-40B4-BE49-F238E27FC236}">
                <a16:creationId xmlns:a16="http://schemas.microsoft.com/office/drawing/2014/main" id="{EF3ED5EA-AB9D-1E78-ADB6-7CAFECE9D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348" y="418600"/>
            <a:ext cx="2416028" cy="3934460"/>
          </a:xfrm>
          <a:prstGeom prst="rect">
            <a:avLst/>
          </a:prstGeom>
        </p:spPr>
      </p:pic>
      <p:pic>
        <p:nvPicPr>
          <p:cNvPr id="12" name="Immagine 11" descr="Immagine che contiene testo, persona, interno, vestiti&#10;&#10;Descrizione generata automaticamente">
            <a:extLst>
              <a:ext uri="{FF2B5EF4-FFF2-40B4-BE49-F238E27FC236}">
                <a16:creationId xmlns:a16="http://schemas.microsoft.com/office/drawing/2014/main" id="{011BF1CE-0A07-3D3A-6B1E-995E0AAE4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59" y="402217"/>
            <a:ext cx="5291541" cy="382056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0CE0DA0-7738-3BCE-9FCB-6F1AB403E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6024" y="402218"/>
            <a:ext cx="4909416" cy="3712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917</Words>
  <Application>Microsoft Office PowerPoint</Application>
  <PresentationFormat>Personalizzato</PresentationFormat>
  <Paragraphs>92</Paragraphs>
  <Slides>12</Slides>
  <Notes>10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Baguet Script</vt:lpstr>
      <vt:lpstr>Calibri</vt:lpstr>
      <vt:lpstr>Lora</vt:lpstr>
      <vt:lpstr>Source Sans Pro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MARIA CONCETTA SCIVOLETTO 543256</cp:lastModifiedBy>
  <cp:revision>35</cp:revision>
  <dcterms:created xsi:type="dcterms:W3CDTF">2023-12-02T17:25:23Z</dcterms:created>
  <dcterms:modified xsi:type="dcterms:W3CDTF">2023-12-12T15:41:36Z</dcterms:modified>
</cp:coreProperties>
</file>