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60" r:id="rId3"/>
    <p:sldId id="261" r:id="rId4"/>
    <p:sldId id="269" r:id="rId5"/>
    <p:sldId id="262" r:id="rId6"/>
    <p:sldId id="264" r:id="rId7"/>
    <p:sldId id="263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9900"/>
    <a:srgbClr val="FFFF66"/>
    <a:srgbClr val="E85E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2786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7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8210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080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41927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846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289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650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97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595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44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04266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76781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00B0F0"/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633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894BD23-0C5B-4C1A-96C2-6E0520F4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714" y="1944210"/>
            <a:ext cx="3296992" cy="2657953"/>
          </a:xfrm>
          <a:prstGeom prst="rect">
            <a:avLst/>
          </a:prstGeom>
          <a:ln>
            <a:solidFill>
              <a:srgbClr val="00B0F0"/>
            </a:solidFill>
            <a:prstDash val="dashDot"/>
          </a:ln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EC9A228A-F192-46BB-8E46-533B7B041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 fontScale="85000" lnSpcReduction="20000"/>
          </a:bodyPr>
          <a:lstStyle/>
          <a:p>
            <a:r>
              <a:rPr lang="it-IT" b="1" dirty="0"/>
              <a:t>SCUOLA DELL’INFANZIA</a:t>
            </a:r>
          </a:p>
          <a:p>
            <a:r>
              <a:rPr lang="it-IT" b="1" dirty="0"/>
              <a:t>ISTITUTO COMPRENSIVO GIOVANNI DANTONI</a:t>
            </a:r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1770E212-8EAB-4AEE-B49D-DEEB3F171E9A}"/>
              </a:ext>
            </a:extLst>
          </p:cNvPr>
          <p:cNvSpPr/>
          <p:nvPr/>
        </p:nvSpPr>
        <p:spPr>
          <a:xfrm>
            <a:off x="5563738" y="2248244"/>
            <a:ext cx="41184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OFFERTA </a:t>
            </a:r>
          </a:p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FORMATIVA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1B07118-C925-4590-98A4-5BC4B5ECD78E}"/>
              </a:ext>
            </a:extLst>
          </p:cNvPr>
          <p:cNvSpPr txBox="1"/>
          <p:nvPr/>
        </p:nvSpPr>
        <p:spPr>
          <a:xfrm>
            <a:off x="5366026" y="1402843"/>
            <a:ext cx="15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2023 - 2024</a:t>
            </a:r>
          </a:p>
        </p:txBody>
      </p:sp>
      <p:pic>
        <p:nvPicPr>
          <p:cNvPr id="2" name="Acca - 62 Zecchino dOro 2019">
            <a:hlinkClick r:id="" action="ppaction://media"/>
            <a:extLst>
              <a:ext uri="{FF2B5EF4-FFF2-40B4-BE49-F238E27FC236}">
                <a16:creationId xmlns:a16="http://schemas.microsoft.com/office/drawing/2014/main" xmlns="" id="{2710300F-0A2A-4E1B-85E2-828DA9EBAC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33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ᐈ Fiori stilizzati per bambini disegni di stock, sfondo bambini stilizzati  | scarica su Depositphotos®">
            <a:extLst>
              <a:ext uri="{FF2B5EF4-FFF2-40B4-BE49-F238E27FC236}">
                <a16:creationId xmlns:a16="http://schemas.microsoft.com/office/drawing/2014/main" xmlns="" id="{03C541AD-2308-47A3-82A0-9148123E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249" y="585541"/>
            <a:ext cx="5197366" cy="38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2CDA8C-91C9-45A0-BF51-484910F3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953611"/>
            <a:ext cx="10058400" cy="5306261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iscrizioni </a:t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aperte </a:t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dall’ 8 gennaio </a:t>
            </a:r>
          </a:p>
        </p:txBody>
      </p:sp>
    </p:spTree>
    <p:extLst>
      <p:ext uri="{BB962C8B-B14F-4D97-AF65-F5344CB8AC3E}">
        <p14:creationId xmlns:p14="http://schemas.microsoft.com/office/powerpoint/2010/main" xmlns="" val="26395204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3B036E-C5DC-4A1D-9467-92A89699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Cari genitori,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9909D97E-FA05-4478-BA35-DA413C36B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05" y="423412"/>
            <a:ext cx="3078746" cy="3005587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AD95C80-84D6-4851-B84F-AFEE8FC18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4176944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Ogni </a:t>
            </a:r>
            <a:r>
              <a:rPr lang="it-IT" sz="1500" dirty="0"/>
              <a:t>bambino è unico, irripetibile, eccezionale.</a:t>
            </a:r>
          </a:p>
          <a:p>
            <a:r>
              <a:rPr lang="it-IT" sz="1500" dirty="0"/>
              <a:t>Aiutarlo a crescere rappresenta un grande impegno per ognuno di noi e serve  l’aiuto di tutti.</a:t>
            </a:r>
          </a:p>
          <a:p>
            <a:r>
              <a:rPr lang="it-IT" sz="1500" dirty="0"/>
              <a:t>La scuola dell’infanzia è, dopo la famiglia, l’ambiente più adatto affinché ogni bambino possa armonicamente sviluppare la propria personalità.</a:t>
            </a:r>
          </a:p>
          <a:p>
            <a:r>
              <a:rPr lang="it-IT" sz="1500" dirty="0"/>
              <a:t>La nostra scuola, in tal senso, offre ai bambini l’opportunità di crescere attraverso esperienze significative e gratificanti in un ambiente sereno e accogliente con personale scolastico specializzato e attento a tutti i bisogni di ogni singolo bambino.</a:t>
            </a:r>
          </a:p>
          <a:p>
            <a:r>
              <a:rPr lang="it-IT" sz="1500" dirty="0"/>
              <a:t>Le insegnanti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EFF763D-0A78-4253-BA0E-6C9EB3E1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5" y="3509006"/>
            <a:ext cx="3078746" cy="3005588"/>
          </a:xfrm>
          <a:prstGeom prst="rect">
            <a:avLst/>
          </a:prstGeom>
        </p:spPr>
      </p:pic>
      <p:sp>
        <p:nvSpPr>
          <p:cNvPr id="8" name="Stella a 7 punte 7">
            <a:extLst>
              <a:ext uri="{FF2B5EF4-FFF2-40B4-BE49-F238E27FC236}">
                <a16:creationId xmlns:a16="http://schemas.microsoft.com/office/drawing/2014/main" xmlns="" id="{2B5F4793-A0F8-4278-9037-B331BEA07F0E}"/>
              </a:ext>
            </a:extLst>
          </p:cNvPr>
          <p:cNvSpPr/>
          <p:nvPr/>
        </p:nvSpPr>
        <p:spPr>
          <a:xfrm>
            <a:off x="5007006" y="1437687"/>
            <a:ext cx="2769833" cy="262828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Queste</a:t>
            </a:r>
          </a:p>
          <a:p>
            <a:pPr algn="ctr"/>
            <a:r>
              <a:rPr lang="it-IT" b="1" dirty="0"/>
              <a:t>sono le nostre scuole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xmlns="" id="{DBA2FE7C-4650-4B5C-94E0-F4B246609EAE}"/>
              </a:ext>
            </a:extLst>
          </p:cNvPr>
          <p:cNvSpPr txBox="1">
            <a:spLocks/>
          </p:cNvSpPr>
          <p:nvPr/>
        </p:nvSpPr>
        <p:spPr>
          <a:xfrm>
            <a:off x="4032585" y="482466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/>
              <a:t>VILLA PENNA</a:t>
            </a:r>
          </a:p>
          <a:p>
            <a:pPr marL="0" indent="0">
              <a:buNone/>
            </a:pPr>
            <a:r>
              <a:rPr lang="it-IT" b="1" dirty="0"/>
              <a:t>  </a:t>
            </a:r>
            <a:r>
              <a:rPr lang="it-IT" b="1" dirty="0" smtClean="0"/>
              <a:t>   </a:t>
            </a:r>
            <a:r>
              <a:rPr lang="it-IT" b="1" dirty="0"/>
              <a:t>VIA MANCINI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xmlns="" id="{53669308-ED10-435C-9F11-F512CB1CB2F1}"/>
              </a:ext>
            </a:extLst>
          </p:cNvPr>
          <p:cNvSpPr txBox="1">
            <a:spLocks/>
          </p:cNvSpPr>
          <p:nvPr/>
        </p:nvSpPr>
        <p:spPr>
          <a:xfrm>
            <a:off x="4189461" y="5100272"/>
            <a:ext cx="4754880" cy="64008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/>
              <a:t>VIA VALVERDE</a:t>
            </a:r>
          </a:p>
          <a:p>
            <a:pPr marL="0" indent="0">
              <a:buNone/>
            </a:pPr>
            <a:r>
              <a:rPr lang="it-IT" b="1" dirty="0"/>
              <a:t>  </a:t>
            </a:r>
            <a:r>
              <a:rPr lang="it-IT" b="1" dirty="0" smtClean="0"/>
              <a:t>   </a:t>
            </a:r>
            <a:r>
              <a:rPr lang="it-IT" sz="1600" b="1" dirty="0"/>
              <a:t>VIA COLOMBO</a:t>
            </a:r>
          </a:p>
        </p:txBody>
      </p:sp>
    </p:spTree>
    <p:extLst>
      <p:ext uri="{BB962C8B-B14F-4D97-AF65-F5344CB8AC3E}">
        <p14:creationId xmlns:p14="http://schemas.microsoft.com/office/powerpoint/2010/main" xmlns="" val="58957754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A6C77A4A-EDEF-4BFE-B1EC-716319E4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0898">
            <a:off x="6214854" y="3780696"/>
            <a:ext cx="2266682" cy="3000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magine 14" descr="IMG202304030959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8501">
            <a:off x="780268" y="3218806"/>
            <a:ext cx="2335662" cy="3100251"/>
          </a:xfrm>
          <a:prstGeom prst="rect">
            <a:avLst/>
          </a:prstGeom>
          <a:ln w="38100" cap="sq">
            <a:solidFill>
              <a:srgbClr val="FF99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27EE4AA-85B7-41CF-B06C-54D41D6D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VILLA PENNA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5B5445F-886A-4210-8729-2B56385AF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Laboratorio di lettura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Aula didattica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Aula multimediale: computer, LIM, lavagna grafica, tavolo interattivo.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Salone: carrello di psicomotricità, stereo per attività musicali e coreografiche.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Sala mensa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Giardino</a:t>
            </a:r>
          </a:p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6D4203E4-176A-4A0B-B3E2-F5EC305E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54" y="539060"/>
            <a:ext cx="2163651" cy="2871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6A60A2C1-D4D2-45BB-814B-14556E8AA559}"/>
              </a:ext>
            </a:extLst>
          </p:cNvPr>
          <p:cNvSpPr txBox="1"/>
          <p:nvPr/>
        </p:nvSpPr>
        <p:spPr>
          <a:xfrm rot="2936562">
            <a:off x="3562094" y="3639079"/>
            <a:ext cx="2457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FF00"/>
                </a:solidFill>
              </a:rPr>
              <a:t>o di lettura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7A21D1CE-072F-4A78-808B-585B22AB4DF3}"/>
              </a:ext>
            </a:extLst>
          </p:cNvPr>
          <p:cNvSpPr txBox="1"/>
          <p:nvPr/>
        </p:nvSpPr>
        <p:spPr>
          <a:xfrm>
            <a:off x="661068" y="5185953"/>
            <a:ext cx="178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Aula didattica</a:t>
            </a:r>
          </a:p>
        </p:txBody>
      </p:sp>
      <p:sp>
        <p:nvSpPr>
          <p:cNvPr id="1024" name="CasellaDiTesto 1023">
            <a:extLst>
              <a:ext uri="{FF2B5EF4-FFF2-40B4-BE49-F238E27FC236}">
                <a16:creationId xmlns:a16="http://schemas.microsoft.com/office/drawing/2014/main" xmlns="" id="{7788517A-6576-49FB-B231-CC68E63504B7}"/>
              </a:ext>
            </a:extLst>
          </p:cNvPr>
          <p:cNvSpPr txBox="1"/>
          <p:nvPr/>
        </p:nvSpPr>
        <p:spPr>
          <a:xfrm>
            <a:off x="7515225" y="274180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</a:t>
            </a:r>
            <a:r>
              <a:rPr lang="it-IT" b="1" dirty="0" smtClean="0">
                <a:solidFill>
                  <a:srgbClr val="FF0000"/>
                </a:solidFill>
              </a:rPr>
              <a:t>alone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29" name="Nastro inclinato in alto 1028">
            <a:extLst>
              <a:ext uri="{FF2B5EF4-FFF2-40B4-BE49-F238E27FC236}">
                <a16:creationId xmlns:a16="http://schemas.microsoft.com/office/drawing/2014/main" xmlns="" id="{F15F015E-4548-4492-8478-6E1073E29505}"/>
              </a:ext>
            </a:extLst>
          </p:cNvPr>
          <p:cNvSpPr/>
          <p:nvPr/>
        </p:nvSpPr>
        <p:spPr>
          <a:xfrm rot="19958753">
            <a:off x="38674" y="483489"/>
            <a:ext cx="3295650" cy="94297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I NOSTRI SPAZI </a:t>
            </a:r>
          </a:p>
        </p:txBody>
      </p:sp>
      <p:pic>
        <p:nvPicPr>
          <p:cNvPr id="14" name="Immagine 13" descr="IMG202312071110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062" y="1162595"/>
            <a:ext cx="1495005" cy="198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sellaDiTesto 15"/>
          <p:cNvSpPr txBox="1"/>
          <p:nvPr/>
        </p:nvSpPr>
        <p:spPr>
          <a:xfrm>
            <a:off x="6244041" y="6024271"/>
            <a:ext cx="1449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G</a:t>
            </a:r>
            <a:r>
              <a:rPr lang="it-IT" sz="2000" b="1" dirty="0" smtClean="0">
                <a:solidFill>
                  <a:srgbClr val="FF0000"/>
                </a:solidFill>
              </a:rPr>
              <a:t>iardino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972492" y="3278778"/>
            <a:ext cx="313508" cy="248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/>
          <p:cNvSpPr/>
          <p:nvPr/>
        </p:nvSpPr>
        <p:spPr>
          <a:xfrm>
            <a:off x="1149531" y="4088674"/>
            <a:ext cx="261258" cy="15675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tella a 5 punte 19"/>
          <p:cNvSpPr/>
          <p:nvPr/>
        </p:nvSpPr>
        <p:spPr>
          <a:xfrm>
            <a:off x="1698171" y="3905794"/>
            <a:ext cx="143692" cy="1306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tella a 5 punte 20"/>
          <p:cNvSpPr/>
          <p:nvPr/>
        </p:nvSpPr>
        <p:spPr>
          <a:xfrm>
            <a:off x="1894114" y="3735977"/>
            <a:ext cx="91440" cy="1306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tella a 5 punte 21"/>
          <p:cNvSpPr/>
          <p:nvPr/>
        </p:nvSpPr>
        <p:spPr>
          <a:xfrm>
            <a:off x="2704011" y="3958046"/>
            <a:ext cx="222069" cy="1306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23"/>
          <p:cNvSpPr/>
          <p:nvPr/>
        </p:nvSpPr>
        <p:spPr>
          <a:xfrm>
            <a:off x="2312126" y="3592286"/>
            <a:ext cx="143691" cy="1045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5 punte 24"/>
          <p:cNvSpPr/>
          <p:nvPr/>
        </p:nvSpPr>
        <p:spPr>
          <a:xfrm>
            <a:off x="2599509" y="3762103"/>
            <a:ext cx="169817" cy="1306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5 punte 25"/>
          <p:cNvSpPr/>
          <p:nvPr/>
        </p:nvSpPr>
        <p:spPr>
          <a:xfrm>
            <a:off x="2534194" y="3566160"/>
            <a:ext cx="156755" cy="1175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/>
          <p:cNvSpPr/>
          <p:nvPr/>
        </p:nvSpPr>
        <p:spPr>
          <a:xfrm>
            <a:off x="2547257" y="4467497"/>
            <a:ext cx="326572" cy="3004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 descr="IMG-20231207-WA00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66" y="391885"/>
            <a:ext cx="2841716" cy="37889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CasellaDiTesto 32"/>
          <p:cNvSpPr txBox="1"/>
          <p:nvPr/>
        </p:nvSpPr>
        <p:spPr>
          <a:xfrm flipH="1">
            <a:off x="4103588" y="3814354"/>
            <a:ext cx="204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9900"/>
                </a:solidFill>
              </a:rPr>
              <a:t>Angolo lettura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998617" y="2821577"/>
            <a:ext cx="1319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</a:rPr>
              <a:t>Gioco  imitativo</a:t>
            </a:r>
          </a:p>
        </p:txBody>
      </p:sp>
    </p:spTree>
    <p:extLst>
      <p:ext uri="{BB962C8B-B14F-4D97-AF65-F5344CB8AC3E}">
        <p14:creationId xmlns:p14="http://schemas.microsoft.com/office/powerpoint/2010/main" xmlns="" val="43156257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273680" y="2297360"/>
            <a:ext cx="2432304" cy="350215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Esplosione 1 5"/>
          <p:cNvSpPr/>
          <p:nvPr/>
        </p:nvSpPr>
        <p:spPr>
          <a:xfrm>
            <a:off x="347296" y="733985"/>
            <a:ext cx="2675046" cy="226612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Aula multimediale</a:t>
            </a:r>
          </a:p>
        </p:txBody>
      </p:sp>
      <p:pic>
        <p:nvPicPr>
          <p:cNvPr id="9" name="Segnaposto immagine 8" descr="IMG2023112414224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38" b="21838"/>
          <a:stretch>
            <a:fillRect/>
          </a:stretch>
        </p:blipFill>
        <p:spPr>
          <a:xfrm rot="19829158">
            <a:off x="2682970" y="367891"/>
            <a:ext cx="3412400" cy="2654063"/>
          </a:xfrm>
          <a:prstGeom prst="ellipse">
            <a:avLst/>
          </a:prstGeom>
          <a:ln w="63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magine 9" descr="IMG202311241359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5681">
            <a:off x="860354" y="3211401"/>
            <a:ext cx="1995288" cy="26499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magine 10" descr="IMG202311241359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2489">
            <a:off x="5438623" y="1908848"/>
            <a:ext cx="1992390" cy="2646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tella a 5 punte 12"/>
          <p:cNvSpPr/>
          <p:nvPr/>
        </p:nvSpPr>
        <p:spPr>
          <a:xfrm>
            <a:off x="1682885" y="3268493"/>
            <a:ext cx="291829" cy="2918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1974715" y="3599234"/>
            <a:ext cx="194553" cy="1945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/>
          <p:cNvSpPr/>
          <p:nvPr/>
        </p:nvSpPr>
        <p:spPr>
          <a:xfrm>
            <a:off x="2879388" y="3696511"/>
            <a:ext cx="184826" cy="1653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2393004" y="3521412"/>
            <a:ext cx="252919" cy="2334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/>
          <p:cNvSpPr/>
          <p:nvPr/>
        </p:nvSpPr>
        <p:spPr>
          <a:xfrm>
            <a:off x="1381328" y="3268493"/>
            <a:ext cx="194553" cy="2140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IMG-20231205-WA0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1051">
            <a:off x="3361884" y="3296477"/>
            <a:ext cx="2099918" cy="2799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 descr="IMG-20231207-WA00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83660">
            <a:off x="6605987" y="367722"/>
            <a:ext cx="1959899" cy="2090010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Immagine 14" descr="IMG-20231207-WA000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057" y="3631476"/>
            <a:ext cx="1802674" cy="2403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CasellaDiTesto 20"/>
          <p:cNvSpPr txBox="1"/>
          <p:nvPr/>
        </p:nvSpPr>
        <p:spPr>
          <a:xfrm>
            <a:off x="3254294" y="2300151"/>
            <a:ext cx="2105063" cy="38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Tavolo interattivo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951712" y="550909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LIM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948477" y="5230822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Attivita’</a:t>
            </a:r>
            <a:r>
              <a:rPr lang="it-IT" dirty="0" smtClean="0">
                <a:solidFill>
                  <a:srgbClr val="FF0000"/>
                </a:solidFill>
              </a:rPr>
              <a:t> STEM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xmlns="" id="{5DF3C426-9886-49C9-A821-6EFFD4C9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VIA VALVERDE</a:t>
            </a:r>
          </a:p>
        </p:txBody>
      </p:sp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xmlns="" id="{318802F5-057D-4241-9786-B7F11FB72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1914" b="4573"/>
          <a:stretch/>
        </p:blipFill>
        <p:spPr>
          <a:xfrm rot="18741804">
            <a:off x="918197" y="461725"/>
            <a:ext cx="2914919" cy="3772101"/>
          </a:xfr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461EA007-F7B2-4515-81DC-B64281CCD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LABORATORIO CREATIVO</a:t>
            </a:r>
          </a:p>
          <a:p>
            <a:r>
              <a:rPr lang="it-IT" dirty="0"/>
              <a:t>SALONE</a:t>
            </a:r>
          </a:p>
          <a:p>
            <a:r>
              <a:rPr lang="it-IT" dirty="0"/>
              <a:t>AULA DIDATTICA</a:t>
            </a:r>
          </a:p>
          <a:p>
            <a:r>
              <a:rPr lang="it-IT" dirty="0"/>
              <a:t>GIARDINO</a:t>
            </a:r>
          </a:p>
          <a:p>
            <a:r>
              <a:rPr lang="it-IT" dirty="0"/>
              <a:t>AULA MULTIMEDIALE</a:t>
            </a:r>
          </a:p>
          <a:p>
            <a:r>
              <a:rPr lang="it-IT" dirty="0"/>
              <a:t> MENSA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A872DBD-7CB5-49BE-98FC-7BB6A9E0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37" y="450409"/>
            <a:ext cx="2395470" cy="31810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C37EF0C-E865-441F-99C1-607F6645D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56" y="4418526"/>
            <a:ext cx="2704563" cy="20284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CDB755DF-3F1C-48B3-B88F-0F5DF7384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102" y="3941323"/>
            <a:ext cx="3219718" cy="24083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Stella a 10 punte 19">
            <a:extLst>
              <a:ext uri="{FF2B5EF4-FFF2-40B4-BE49-F238E27FC236}">
                <a16:creationId xmlns:a16="http://schemas.microsoft.com/office/drawing/2014/main" xmlns="" id="{246B8199-A66A-4EB1-8B15-BFCE66A6A40F}"/>
              </a:ext>
            </a:extLst>
          </p:cNvPr>
          <p:cNvSpPr/>
          <p:nvPr/>
        </p:nvSpPr>
        <p:spPr>
          <a:xfrm>
            <a:off x="3295650" y="3895725"/>
            <a:ext cx="2028825" cy="2261449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 NOSTRI SPAZI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187C822F-7230-4918-BE42-D7E559D1D56D}"/>
              </a:ext>
            </a:extLst>
          </p:cNvPr>
          <p:cNvSpPr txBox="1"/>
          <p:nvPr/>
        </p:nvSpPr>
        <p:spPr>
          <a:xfrm>
            <a:off x="5954144" y="3267075"/>
            <a:ext cx="196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Aula didattica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F926E38-1BB4-46EE-B93D-BD896D25482E}"/>
              </a:ext>
            </a:extLst>
          </p:cNvPr>
          <p:cNvSpPr txBox="1"/>
          <p:nvPr/>
        </p:nvSpPr>
        <p:spPr>
          <a:xfrm>
            <a:off x="5761861" y="5221118"/>
            <a:ext cx="12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salone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4E0AF0FC-41CE-41AF-9390-D62295B6BA4E}"/>
              </a:ext>
            </a:extLst>
          </p:cNvPr>
          <p:cNvSpPr txBox="1"/>
          <p:nvPr/>
        </p:nvSpPr>
        <p:spPr>
          <a:xfrm rot="681524">
            <a:off x="1580318" y="422726"/>
            <a:ext cx="172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creativo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DA0112C7-FA34-4720-9242-D20B554DF18B}"/>
              </a:ext>
            </a:extLst>
          </p:cNvPr>
          <p:cNvSpPr txBox="1"/>
          <p:nvPr/>
        </p:nvSpPr>
        <p:spPr>
          <a:xfrm rot="16200000">
            <a:off x="171450" y="1722592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Laboratorio </a:t>
            </a:r>
          </a:p>
        </p:txBody>
      </p:sp>
      <p:sp>
        <p:nvSpPr>
          <p:cNvPr id="25" name="Stella a 7 punte 24">
            <a:extLst>
              <a:ext uri="{FF2B5EF4-FFF2-40B4-BE49-F238E27FC236}">
                <a16:creationId xmlns:a16="http://schemas.microsoft.com/office/drawing/2014/main" xmlns="" id="{1A1902BB-CD93-4F38-86A8-5A6AB5C5CD6C}"/>
              </a:ext>
            </a:extLst>
          </p:cNvPr>
          <p:cNvSpPr/>
          <p:nvPr/>
        </p:nvSpPr>
        <p:spPr>
          <a:xfrm>
            <a:off x="5114925" y="4876800"/>
            <a:ext cx="45719" cy="45719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3521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DC1DE09-06E4-4432-B723-16E47D7E0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3624" y="4438650"/>
            <a:ext cx="9070848" cy="9525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bg1">
                    <a:lumMod val="50000"/>
                  </a:schemeClr>
                </a:solidFill>
              </a:rPr>
              <a:t>DALLE 8.00 ALLE 16.00</a:t>
            </a:r>
          </a:p>
          <a:p>
            <a:r>
              <a:rPr lang="it-IT" sz="2400" b="1" dirty="0">
                <a:solidFill>
                  <a:schemeClr val="bg1">
                    <a:lumMod val="50000"/>
                  </a:schemeClr>
                </a:solidFill>
              </a:rPr>
              <a:t>DAL LUNEDI al VENERDI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3F0301B2-EFF1-425E-8812-3847C3D6EBBF}"/>
              </a:ext>
            </a:extLst>
          </p:cNvPr>
          <p:cNvSpPr/>
          <p:nvPr/>
        </p:nvSpPr>
        <p:spPr>
          <a:xfrm>
            <a:off x="1563624" y="1983938"/>
            <a:ext cx="93971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TEMPO SCOLASTICO E’ DI </a:t>
            </a:r>
            <a:b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40 ORE</a:t>
            </a:r>
            <a:b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SETTIMANALI</a:t>
            </a:r>
          </a:p>
        </p:txBody>
      </p:sp>
    </p:spTree>
    <p:extLst>
      <p:ext uri="{BB962C8B-B14F-4D97-AF65-F5344CB8AC3E}">
        <p14:creationId xmlns:p14="http://schemas.microsoft.com/office/powerpoint/2010/main" xmlns="" val="351803361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C8AAA2-F4B7-4660-8319-90E613AA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1119"/>
            <a:ext cx="10058400" cy="852832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LA NOSTRA GIORNATA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882A3D6D-C504-4614-939D-F0DB7EA44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6266308"/>
              </p:ext>
            </p:extLst>
          </p:nvPr>
        </p:nvGraphicFramePr>
        <p:xfrm>
          <a:off x="2146300" y="1005416"/>
          <a:ext cx="8127999" cy="562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825">
                  <a:extLst>
                    <a:ext uri="{9D8B030D-6E8A-4147-A177-3AD203B41FA5}">
                      <a16:colId xmlns:a16="http://schemas.microsoft.com/office/drawing/2014/main" xmlns="" val="279563865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xmlns="" val="1757543266"/>
                    </a:ext>
                  </a:extLst>
                </a:gridCol>
                <a:gridCol w="3530599">
                  <a:extLst>
                    <a:ext uri="{9D8B030D-6E8A-4147-A177-3AD203B41FA5}">
                      <a16:colId xmlns:a16="http://schemas.microsoft.com/office/drawing/2014/main" xmlns="" val="1481139955"/>
                    </a:ext>
                  </a:extLst>
                </a:gridCol>
              </a:tblGrid>
              <a:tr h="816039">
                <a:tc>
                  <a:txBody>
                    <a:bodyPr/>
                    <a:lstStyle/>
                    <a:p>
                      <a:r>
                        <a:rPr lang="it-IT" sz="1200" dirty="0"/>
                        <a:t>RITROVARSI</a:t>
                      </a:r>
                    </a:p>
                    <a:p>
                      <a:r>
                        <a:rPr lang="it-IT" sz="1200" dirty="0"/>
                        <a:t>SICUREZZA AFFETTIVA</a:t>
                      </a:r>
                    </a:p>
                    <a:p>
                      <a:r>
                        <a:rPr lang="it-IT" sz="1200" dirty="0"/>
                        <a:t>RESPONSABILIZZAZIONE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8.00</a:t>
                      </a:r>
                    </a:p>
                    <a:p>
                      <a:r>
                        <a:rPr lang="it-IT" sz="1200" dirty="0"/>
                        <a:t>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INGRESSO</a:t>
                      </a:r>
                    </a:p>
                    <a:p>
                      <a:r>
                        <a:rPr lang="it-IT" sz="1200" dirty="0"/>
                        <a:t>ACCOGLIENZA</a:t>
                      </a:r>
                    </a:p>
                    <a:p>
                      <a:r>
                        <a:rPr lang="it-IT" sz="1200" dirty="0"/>
                        <a:t>GIOCO LIBERO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5345527"/>
                  </a:ext>
                </a:extLst>
              </a:tr>
              <a:tr h="464545">
                <a:tc>
                  <a:txBody>
                    <a:bodyPr/>
                    <a:lstStyle/>
                    <a:p>
                      <a:r>
                        <a:rPr lang="it-IT" sz="1200" dirty="0"/>
                        <a:t>COMUNICAZIONE</a:t>
                      </a:r>
                    </a:p>
                    <a:p>
                      <a:r>
                        <a:rPr lang="it-IT" sz="1200" dirty="0"/>
                        <a:t>SOCIALIZZAZIONE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9.00</a:t>
                      </a:r>
                    </a:p>
                    <a:p>
                      <a:r>
                        <a:rPr lang="it-IT" sz="1200" dirty="0"/>
                        <a:t>9.45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RIORDINO MATERIALI</a:t>
                      </a:r>
                    </a:p>
                    <a:p>
                      <a:r>
                        <a:rPr lang="it-IT" sz="1200" dirty="0"/>
                        <a:t>ATTIVITA’ DI ROUTINE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86085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it-IT" sz="1200" dirty="0"/>
                        <a:t>SOCIALIZZAZIONE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9.45</a:t>
                      </a:r>
                    </a:p>
                    <a:p>
                      <a:r>
                        <a:rPr lang="it-IT" sz="1200" dirty="0"/>
                        <a:t>10.15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SPUNTINO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910096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it-IT" sz="1200" dirty="0"/>
                        <a:t>CONDIVISIONE DI REGOLE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10.15</a:t>
                      </a:r>
                    </a:p>
                    <a:p>
                      <a:r>
                        <a:rPr lang="it-IT" sz="1200" dirty="0"/>
                        <a:t>10,45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GIOCO LIBERO e/o guidato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574622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r>
                        <a:rPr lang="it-IT" sz="1200" dirty="0"/>
                        <a:t>Maturazione ed espressione individuale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10,45</a:t>
                      </a:r>
                    </a:p>
                    <a:p>
                      <a:r>
                        <a:rPr lang="it-IT" sz="1200" dirty="0"/>
                        <a:t>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ATTIVITA’ INERENTI ALLA PROGRAMMAZIONE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190153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it-IT" sz="1200" dirty="0"/>
                        <a:t>CONDIVISIONE DI REGOLE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12,00</a:t>
                      </a:r>
                    </a:p>
                    <a:p>
                      <a:r>
                        <a:rPr lang="it-IT" sz="1200" dirty="0"/>
                        <a:t>12,30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RIORDINO MATERIALI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885544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it-IT" sz="1200" dirty="0"/>
                        <a:t>ATTIVITA’ GENERICHE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12,30</a:t>
                      </a:r>
                    </a:p>
                    <a:p>
                      <a:r>
                        <a:rPr lang="it-IT" sz="1200" dirty="0"/>
                        <a:t>13,00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PRIMA USCITA</a:t>
                      </a:r>
                    </a:p>
                    <a:p>
                      <a:r>
                        <a:rPr lang="it-IT" sz="1200" dirty="0"/>
                        <a:t>PRATICHE IGIENICHE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707642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r>
                        <a:rPr lang="it-IT" sz="1200" dirty="0"/>
                        <a:t>CONDIVISIONE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13.00</a:t>
                      </a:r>
                    </a:p>
                    <a:p>
                      <a:r>
                        <a:rPr lang="it-IT" sz="1200" dirty="0"/>
                        <a:t>13.30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PRANZO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812365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r>
                        <a:rPr lang="it-IT" sz="1200" dirty="0"/>
                        <a:t>CONDIVISIONE DI REGOLE</a:t>
                      </a:r>
                    </a:p>
                    <a:p>
                      <a:r>
                        <a:rPr lang="it-IT" sz="1200" dirty="0"/>
                        <a:t>ESPRESSIONE E CREATIVITA’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13.30</a:t>
                      </a:r>
                    </a:p>
                    <a:p>
                      <a:r>
                        <a:rPr lang="it-IT" sz="1200" dirty="0"/>
                        <a:t>14.00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ATTIVITA’ INERENTI ALLA PROGRAMMAZIONE</a:t>
                      </a:r>
                    </a:p>
                    <a:p>
                      <a:r>
                        <a:rPr lang="it-IT" sz="1200" dirty="0" smtClean="0"/>
                        <a:t>ATTIVITA</a:t>
                      </a:r>
                      <a:r>
                        <a:rPr lang="it-IT" sz="1200" dirty="0"/>
                        <a:t>’ DI GIOCO LIBERO  </a:t>
                      </a:r>
                      <a:r>
                        <a:rPr lang="it-IT" sz="1200" dirty="0" smtClean="0"/>
                        <a:t>E/O GUIDATO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6136141"/>
                  </a:ext>
                </a:extLst>
              </a:tr>
              <a:tr h="571227">
                <a:tc>
                  <a:txBody>
                    <a:bodyPr/>
                    <a:lstStyle/>
                    <a:p>
                      <a:r>
                        <a:rPr lang="it-IT" sz="1200" dirty="0"/>
                        <a:t>RINFORZO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14.00</a:t>
                      </a:r>
                    </a:p>
                    <a:p>
                      <a:r>
                        <a:rPr lang="it-IT" sz="1200" dirty="0"/>
                        <a:t>15.30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ATTIVITA’ DIDATTICHE</a:t>
                      </a:r>
                    </a:p>
                    <a:p>
                      <a:r>
                        <a:rPr lang="it-IT" sz="1200" dirty="0"/>
                        <a:t>RIORDINO MATERIALI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0903950"/>
                  </a:ext>
                </a:extLst>
              </a:tr>
              <a:tr h="571227">
                <a:tc>
                  <a:txBody>
                    <a:bodyPr/>
                    <a:lstStyle/>
                    <a:p>
                      <a:r>
                        <a:rPr lang="it-IT" sz="1200" dirty="0"/>
                        <a:t>CONGEDO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15.30</a:t>
                      </a:r>
                    </a:p>
                    <a:p>
                      <a:r>
                        <a:rPr lang="it-IT" sz="1200" dirty="0"/>
                        <a:t>16.00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SECONDA USCITA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041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657884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BD5C354-7D51-4513-BCC9-60202AE9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13CADA4-CFBF-4C54-9184-5E3987F77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5999"/>
            <a:ext cx="2430780" cy="4135821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Accoglienza</a:t>
            </a:r>
          </a:p>
          <a:p>
            <a:r>
              <a:rPr lang="it-IT" dirty="0"/>
              <a:t>Stagioni</a:t>
            </a:r>
          </a:p>
          <a:p>
            <a:r>
              <a:rPr lang="it-IT" dirty="0"/>
              <a:t>Feste</a:t>
            </a:r>
          </a:p>
          <a:p>
            <a:r>
              <a:rPr lang="it-IT" dirty="0"/>
              <a:t>Colori</a:t>
            </a:r>
          </a:p>
          <a:p>
            <a:r>
              <a:rPr lang="it-IT" dirty="0"/>
              <a:t>Corpo umano</a:t>
            </a:r>
          </a:p>
          <a:p>
            <a:r>
              <a:rPr lang="it-IT" dirty="0"/>
              <a:t>Integrazione</a:t>
            </a:r>
          </a:p>
          <a:p>
            <a:r>
              <a:rPr lang="it-IT" dirty="0"/>
              <a:t>Attività </a:t>
            </a:r>
            <a:r>
              <a:rPr lang="it-IT" dirty="0" err="1"/>
              <a:t>laboratoriale</a:t>
            </a:r>
            <a:endParaRPr lang="it-IT" dirty="0"/>
          </a:p>
          <a:p>
            <a:r>
              <a:rPr lang="it-IT" dirty="0"/>
              <a:t>Metodologia didattiche con le STEM ( uso di risorse digitali)</a:t>
            </a:r>
          </a:p>
          <a:p>
            <a:r>
              <a:rPr lang="it-IT" dirty="0"/>
              <a:t>Attività alternativa alla R. C.</a:t>
            </a:r>
          </a:p>
          <a:p>
            <a:r>
              <a:rPr lang="it-IT" dirty="0"/>
              <a:t>Continuità</a:t>
            </a:r>
          </a:p>
          <a:p>
            <a:r>
              <a:rPr lang="it-IT" dirty="0"/>
              <a:t>Salute</a:t>
            </a:r>
          </a:p>
          <a:p>
            <a:r>
              <a:rPr lang="it-IT" dirty="0"/>
              <a:t>Ambiente</a:t>
            </a:r>
          </a:p>
          <a:p>
            <a:r>
              <a:rPr lang="it-IT" dirty="0"/>
              <a:t>Ed. civica</a:t>
            </a:r>
          </a:p>
          <a:p>
            <a:r>
              <a:rPr lang="it-IT" dirty="0"/>
              <a:t>Lettura</a:t>
            </a:r>
          </a:p>
          <a:p>
            <a:r>
              <a:rPr lang="it-IT" dirty="0"/>
              <a:t>Legalità</a:t>
            </a:r>
          </a:p>
          <a:p>
            <a:r>
              <a:rPr lang="it-IT" dirty="0"/>
              <a:t>Inglese</a:t>
            </a:r>
          </a:p>
          <a:p>
            <a:r>
              <a:rPr lang="it-IT" dirty="0"/>
              <a:t>Sicurezza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28FEB26-90E4-4519-B204-AAD7BE63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607391"/>
            <a:ext cx="2517228" cy="1645919"/>
          </a:xfrm>
          <a:prstGeom prst="rect">
            <a:avLst/>
          </a:prstGeom>
        </p:spPr>
      </p:pic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xmlns="" id="{8CF43231-B095-4B5D-B428-C9BA90728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2073827"/>
              </p:ext>
            </p:extLst>
          </p:nvPr>
        </p:nvGraphicFramePr>
        <p:xfrm>
          <a:off x="2994792" y="243731"/>
          <a:ext cx="378109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096">
                  <a:extLst>
                    <a:ext uri="{9D8B030D-6E8A-4147-A177-3AD203B41FA5}">
                      <a16:colId xmlns:a16="http://schemas.microsoft.com/office/drawing/2014/main" xmlns="" val="3113660068"/>
                    </a:ext>
                  </a:extLst>
                </a:gridCol>
              </a:tblGrid>
              <a:tr h="5453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Accoglienza</a:t>
                      </a:r>
                      <a:endParaRPr lang="it-IT" sz="32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3941263"/>
                  </a:ext>
                </a:extLst>
              </a:tr>
            </a:tbl>
          </a:graphicData>
        </a:graphic>
      </p:graphicFrame>
      <p:graphicFrame>
        <p:nvGraphicFramePr>
          <p:cNvPr id="13" name="Tabella 8">
            <a:extLst>
              <a:ext uri="{FF2B5EF4-FFF2-40B4-BE49-F238E27FC236}">
                <a16:creationId xmlns:a16="http://schemas.microsoft.com/office/drawing/2014/main" xmlns="" id="{BB87CB4E-860E-4AC9-A3FA-F6A17FE3A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274832"/>
              </p:ext>
            </p:extLst>
          </p:nvPr>
        </p:nvGraphicFramePr>
        <p:xfrm>
          <a:off x="2737289" y="3073983"/>
          <a:ext cx="378109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096">
                  <a:extLst>
                    <a:ext uri="{9D8B030D-6E8A-4147-A177-3AD203B41FA5}">
                      <a16:colId xmlns:a16="http://schemas.microsoft.com/office/drawing/2014/main" xmlns="" val="3113660068"/>
                    </a:ext>
                  </a:extLst>
                </a:gridCol>
              </a:tblGrid>
              <a:tr h="504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Feste </a:t>
                      </a:r>
                      <a:endParaRPr lang="it-IT" sz="32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33941263"/>
                  </a:ext>
                </a:extLst>
              </a:tr>
            </a:tbl>
          </a:graphicData>
        </a:graphic>
      </p:graphicFrame>
      <p:graphicFrame>
        <p:nvGraphicFramePr>
          <p:cNvPr id="14" name="Tabella 8">
            <a:extLst>
              <a:ext uri="{FF2B5EF4-FFF2-40B4-BE49-F238E27FC236}">
                <a16:creationId xmlns:a16="http://schemas.microsoft.com/office/drawing/2014/main" xmlns="" id="{E2D77560-AA83-4AF8-B54E-0DCE88FAF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4776657"/>
              </p:ext>
            </p:extLst>
          </p:nvPr>
        </p:nvGraphicFramePr>
        <p:xfrm>
          <a:off x="378372" y="3807823"/>
          <a:ext cx="378109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096">
                  <a:extLst>
                    <a:ext uri="{9D8B030D-6E8A-4147-A177-3AD203B41FA5}">
                      <a16:colId xmlns:a16="http://schemas.microsoft.com/office/drawing/2014/main" xmlns="" val="3113660068"/>
                    </a:ext>
                  </a:extLst>
                </a:gridCol>
              </a:tblGrid>
              <a:tr h="4471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Stagioni </a:t>
                      </a:r>
                      <a:endParaRPr lang="it-IT" sz="32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gradFill>
                      <a:gsLst>
                        <a:gs pos="0">
                          <a:srgbClr val="FF99CC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33941263"/>
                  </a:ext>
                </a:extLst>
              </a:tr>
            </a:tbl>
          </a:graphicData>
        </a:graphic>
      </p:graphicFrame>
      <p:graphicFrame>
        <p:nvGraphicFramePr>
          <p:cNvPr id="15" name="Tabella 15">
            <a:extLst>
              <a:ext uri="{FF2B5EF4-FFF2-40B4-BE49-F238E27FC236}">
                <a16:creationId xmlns:a16="http://schemas.microsoft.com/office/drawing/2014/main" xmlns="" id="{8119231B-53DE-4316-BEE6-BDCE56BEB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831118"/>
              </p:ext>
            </p:extLst>
          </p:nvPr>
        </p:nvGraphicFramePr>
        <p:xfrm>
          <a:off x="378372" y="1011982"/>
          <a:ext cx="347673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736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76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integrazione</a:t>
                      </a:r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xmlns="" id="{D1BBFCBC-CC5B-42C3-9C22-2C9C5634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6639378"/>
              </p:ext>
            </p:extLst>
          </p:nvPr>
        </p:nvGraphicFramePr>
        <p:xfrm>
          <a:off x="4673819" y="1041353"/>
          <a:ext cx="416910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1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Legalita’</a:t>
                      </a:r>
                      <a:endParaRPr lang="it-IT" sz="3200" dirty="0"/>
                    </a:p>
                  </a:txBody>
                  <a:tcPr>
                    <a:gradFill>
                      <a:gsLst>
                        <a:gs pos="0">
                          <a:srgbClr val="FF99CC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17" name="Tabella 15">
            <a:extLst>
              <a:ext uri="{FF2B5EF4-FFF2-40B4-BE49-F238E27FC236}">
                <a16:creationId xmlns:a16="http://schemas.microsoft.com/office/drawing/2014/main" xmlns="" id="{C948C46E-9D06-48F4-AB62-C3B1F2978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7227816"/>
              </p:ext>
            </p:extLst>
          </p:nvPr>
        </p:nvGraphicFramePr>
        <p:xfrm>
          <a:off x="2168196" y="1718356"/>
          <a:ext cx="5248603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86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Attivita’</a:t>
                      </a:r>
                      <a:r>
                        <a:rPr lang="it-IT" sz="28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 alternativa alla R.C</a:t>
                      </a:r>
                      <a:endParaRPr lang="it-IT" sz="2800" dirty="0"/>
                    </a:p>
                  </a:txBody>
                  <a:tcPr>
                    <a:gradFill>
                      <a:gsLst>
                        <a:gs pos="0">
                          <a:srgbClr val="92D05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18" name="Tabella 15">
            <a:extLst>
              <a:ext uri="{FF2B5EF4-FFF2-40B4-BE49-F238E27FC236}">
                <a16:creationId xmlns:a16="http://schemas.microsoft.com/office/drawing/2014/main" xmlns="" id="{F0AF2491-F238-46B0-A3C7-F64A50E94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3732757"/>
              </p:ext>
            </p:extLst>
          </p:nvPr>
        </p:nvGraphicFramePr>
        <p:xfrm>
          <a:off x="378372" y="5760720"/>
          <a:ext cx="416910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1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err="1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Continuita’</a:t>
                      </a: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 </a:t>
                      </a:r>
                      <a:endParaRPr lang="it-IT" sz="3200" dirty="0"/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19" name="Tabella 15">
            <a:extLst>
              <a:ext uri="{FF2B5EF4-FFF2-40B4-BE49-F238E27FC236}">
                <a16:creationId xmlns:a16="http://schemas.microsoft.com/office/drawing/2014/main" xmlns="" id="{A00BC31D-BC69-443E-97E1-06FC40AE7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635221"/>
              </p:ext>
            </p:extLst>
          </p:nvPr>
        </p:nvGraphicFramePr>
        <p:xfrm>
          <a:off x="2876442" y="2365844"/>
          <a:ext cx="160873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739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r>
                        <a:rPr lang="it-IT" sz="36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Salute</a:t>
                      </a:r>
                      <a:endParaRPr lang="it-IT" sz="3600" dirty="0"/>
                    </a:p>
                  </a:txBody>
                  <a:tcPr>
                    <a:gradFill>
                      <a:gsLst>
                        <a:gs pos="0">
                          <a:srgbClr val="0070C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0" name="Tabella 15">
            <a:extLst>
              <a:ext uri="{FF2B5EF4-FFF2-40B4-BE49-F238E27FC236}">
                <a16:creationId xmlns:a16="http://schemas.microsoft.com/office/drawing/2014/main" xmlns="" id="{E92A8173-1140-4058-B5D4-8344C3B3F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5720726"/>
              </p:ext>
            </p:extLst>
          </p:nvPr>
        </p:nvGraphicFramePr>
        <p:xfrm>
          <a:off x="4691336" y="3832871"/>
          <a:ext cx="416910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1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519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Corpo umano </a:t>
                      </a:r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1" name="Tabella 15">
            <a:extLst>
              <a:ext uri="{FF2B5EF4-FFF2-40B4-BE49-F238E27FC236}">
                <a16:creationId xmlns:a16="http://schemas.microsoft.com/office/drawing/2014/main" xmlns="" id="{D3C66923-E999-494D-9197-8E2ECBAFB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1820259"/>
              </p:ext>
            </p:extLst>
          </p:nvPr>
        </p:nvGraphicFramePr>
        <p:xfrm>
          <a:off x="405413" y="5113989"/>
          <a:ext cx="416910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1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Inglese</a:t>
                      </a:r>
                    </a:p>
                  </a:txBody>
                  <a:tcPr>
                    <a:gradFill>
                      <a:gsLst>
                        <a:gs pos="0">
                          <a:srgbClr val="00B05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2" name="Tabella 15">
            <a:extLst>
              <a:ext uri="{FF2B5EF4-FFF2-40B4-BE49-F238E27FC236}">
                <a16:creationId xmlns:a16="http://schemas.microsoft.com/office/drawing/2014/main" xmlns="" id="{A0C7F7EF-61ED-480E-AAFC-941D5AD7D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9956388"/>
              </p:ext>
            </p:extLst>
          </p:nvPr>
        </p:nvGraphicFramePr>
        <p:xfrm>
          <a:off x="5070750" y="2380552"/>
          <a:ext cx="364008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081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lettura</a:t>
                      </a:r>
                      <a:endParaRPr lang="it-IT" sz="3200" dirty="0"/>
                    </a:p>
                  </a:txBody>
                  <a:tcPr>
                    <a:gradFill>
                      <a:gsLst>
                        <a:gs pos="0">
                          <a:srgbClr val="FF000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3" name="Tabella 15">
            <a:extLst>
              <a:ext uri="{FF2B5EF4-FFF2-40B4-BE49-F238E27FC236}">
                <a16:creationId xmlns:a16="http://schemas.microsoft.com/office/drawing/2014/main" xmlns="" id="{D4E43D2C-ED8C-4714-954E-C1B954E53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4150658"/>
              </p:ext>
            </p:extLst>
          </p:nvPr>
        </p:nvGraphicFramePr>
        <p:xfrm>
          <a:off x="5667814" y="5859637"/>
          <a:ext cx="285607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076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ambiente</a:t>
                      </a:r>
                    </a:p>
                  </a:txBody>
                  <a:tcPr>
                    <a:gradFill>
                      <a:gsLst>
                        <a:gs pos="0">
                          <a:srgbClr val="00B0F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4" name="Tabella 15">
            <a:extLst>
              <a:ext uri="{FF2B5EF4-FFF2-40B4-BE49-F238E27FC236}">
                <a16:creationId xmlns:a16="http://schemas.microsoft.com/office/drawing/2014/main" xmlns="" id="{A0EC1CFD-CCE7-4B9E-9644-0ABC2A22E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3927924"/>
              </p:ext>
            </p:extLst>
          </p:nvPr>
        </p:nvGraphicFramePr>
        <p:xfrm>
          <a:off x="4792497" y="5084682"/>
          <a:ext cx="416910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103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Sicurezza</a:t>
                      </a:r>
                    </a:p>
                  </a:txBody>
                  <a:tcPr>
                    <a:gradFill>
                      <a:gsLst>
                        <a:gs pos="0">
                          <a:srgbClr val="FF99CC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5" name="Tabella 15">
            <a:extLst>
              <a:ext uri="{FF2B5EF4-FFF2-40B4-BE49-F238E27FC236}">
                <a16:creationId xmlns:a16="http://schemas.microsoft.com/office/drawing/2014/main" xmlns="" id="{32AF46FD-93A6-4FBF-A5C4-6679633FE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0559348"/>
              </p:ext>
            </p:extLst>
          </p:nvPr>
        </p:nvGraphicFramePr>
        <p:xfrm>
          <a:off x="7307973" y="3139440"/>
          <a:ext cx="155246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466">
                  <a:extLst>
                    <a:ext uri="{9D8B030D-6E8A-4147-A177-3AD203B41FA5}">
                      <a16:colId xmlns:a16="http://schemas.microsoft.com/office/drawing/2014/main" xmlns="" val="3406646311"/>
                    </a:ext>
                  </a:extLst>
                </a:gridCol>
              </a:tblGrid>
              <a:tr h="36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  STEM</a:t>
                      </a:r>
                    </a:p>
                  </a:txBody>
                  <a:tcPr>
                    <a:gradFill>
                      <a:gsLst>
                        <a:gs pos="0">
                          <a:srgbClr val="92D05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9163564"/>
                  </a:ext>
                </a:extLst>
              </a:tr>
            </a:tbl>
          </a:graphicData>
        </a:graphic>
      </p:graphicFrame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xmlns="" id="{81A30637-F961-4D52-99BD-F280A9B2A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4212970"/>
              </p:ext>
            </p:extLst>
          </p:nvPr>
        </p:nvGraphicFramePr>
        <p:xfrm>
          <a:off x="2919905" y="4466810"/>
          <a:ext cx="332499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992">
                  <a:extLst>
                    <a:ext uri="{9D8B030D-6E8A-4147-A177-3AD203B41FA5}">
                      <a16:colId xmlns:a16="http://schemas.microsoft.com/office/drawing/2014/main" xmlns="" val="3309971179"/>
                    </a:ext>
                  </a:extLst>
                </a:gridCol>
              </a:tblGrid>
              <a:tr h="3605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Ed. civica</a:t>
                      </a:r>
                    </a:p>
                  </a:txBody>
                  <a:tcPr>
                    <a:gradFill>
                      <a:gsLst>
                        <a:gs pos="0">
                          <a:srgbClr val="00B0F0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1117756"/>
                  </a:ext>
                </a:extLst>
              </a:tr>
            </a:tbl>
          </a:graphicData>
        </a:graphic>
      </p:graphicFrame>
      <p:graphicFrame>
        <p:nvGraphicFramePr>
          <p:cNvPr id="29" name="Tabella 8">
            <a:extLst>
              <a:ext uri="{FF2B5EF4-FFF2-40B4-BE49-F238E27FC236}">
                <a16:creationId xmlns:a16="http://schemas.microsoft.com/office/drawing/2014/main" xmlns="" id="{56C4A870-5C9A-4A11-A75F-CA0E8894E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1465242"/>
              </p:ext>
            </p:extLst>
          </p:nvPr>
        </p:nvGraphicFramePr>
        <p:xfrm>
          <a:off x="260132" y="2394714"/>
          <a:ext cx="247715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157">
                  <a:extLst>
                    <a:ext uri="{9D8B030D-6E8A-4147-A177-3AD203B41FA5}">
                      <a16:colId xmlns:a16="http://schemas.microsoft.com/office/drawing/2014/main" xmlns="" val="3113660068"/>
                    </a:ext>
                  </a:extLst>
                </a:gridCol>
              </a:tblGrid>
              <a:tr h="4471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Colori </a:t>
                      </a:r>
                      <a:r>
                        <a:rPr lang="it-IT" sz="3600" b="1" dirty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 </a:t>
                      </a:r>
                      <a:endParaRPr lang="it-IT" sz="36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gradFill>
                      <a:gsLst>
                        <a:gs pos="0">
                          <a:srgbClr val="FFFF66"/>
                        </a:gs>
                        <a:gs pos="100000">
                          <a:srgbClr val="B1DDFF">
                            <a:lumMod val="64000"/>
                            <a:lumOff val="36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339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5323512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freccia in giù 1">
            <a:extLst>
              <a:ext uri="{FF2B5EF4-FFF2-40B4-BE49-F238E27FC236}">
                <a16:creationId xmlns:a16="http://schemas.microsoft.com/office/drawing/2014/main" xmlns="" id="{0B91CB4C-4C1E-4C0F-A998-7649A7DE5EEB}"/>
              </a:ext>
            </a:extLst>
          </p:cNvPr>
          <p:cNvSpPr/>
          <p:nvPr/>
        </p:nvSpPr>
        <p:spPr>
          <a:xfrm>
            <a:off x="3037490" y="641130"/>
            <a:ext cx="5686096" cy="27011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…..E TANTO ALTRO….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4DDFF39B-08D5-4900-BB75-C7BAACD1815D}"/>
              </a:ext>
            </a:extLst>
          </p:cNvPr>
          <p:cNvSpPr/>
          <p:nvPr/>
        </p:nvSpPr>
        <p:spPr>
          <a:xfrm>
            <a:off x="2343807" y="3197904"/>
            <a:ext cx="8166537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ASPETTIAMO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Per </a:t>
            </a:r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farvi conoscere</a:t>
            </a:r>
            <a:endParaRPr lang="it-IT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Tante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proposte formative</a:t>
            </a:r>
          </a:p>
          <a:p>
            <a:pPr algn="ctr"/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progetti </a:t>
            </a:r>
          </a:p>
          <a:p>
            <a:pPr algn="ctr"/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iniziative </a:t>
            </a:r>
          </a:p>
          <a:p>
            <a:pPr algn="ctr"/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collaborazioni</a:t>
            </a:r>
          </a:p>
          <a:p>
            <a:pPr algn="ctr"/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i </a:t>
            </a:r>
            <a:r>
              <a:rPr lang="it-IT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servizi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A238559-40C2-46C4-BFCC-19005DAC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6696">
            <a:off x="434668" y="3593695"/>
            <a:ext cx="333480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00510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pon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pon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TM03457510[[fn=Sapone]]</Template>
  <TotalTime>553</TotalTime>
  <Words>397</Words>
  <Application>Microsoft Office PowerPoint</Application>
  <PresentationFormat>Personalizzato</PresentationFormat>
  <Paragraphs>147</Paragraphs>
  <Slides>10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Sapone</vt:lpstr>
      <vt:lpstr>Diapositiva 1</vt:lpstr>
      <vt:lpstr>Cari genitori,</vt:lpstr>
      <vt:lpstr>  VILLA PENNA</vt:lpstr>
      <vt:lpstr>Diapositiva 4</vt:lpstr>
      <vt:lpstr>VIA VALVERDE</vt:lpstr>
      <vt:lpstr>Diapositiva 6</vt:lpstr>
      <vt:lpstr>LA NOSTRA GIORNATA</vt:lpstr>
      <vt:lpstr>Diapositiva 8</vt:lpstr>
      <vt:lpstr>Diapositiva 9</vt:lpstr>
      <vt:lpstr>Le iscrizioni  sono aperte  dall’ 8 gennaio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user</cp:lastModifiedBy>
  <cp:revision>61</cp:revision>
  <dcterms:created xsi:type="dcterms:W3CDTF">2020-12-22T13:25:04Z</dcterms:created>
  <dcterms:modified xsi:type="dcterms:W3CDTF">2023-12-07T17:59:37Z</dcterms:modified>
</cp:coreProperties>
</file>