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6"/>
  </p:notesMasterIdLst>
  <p:handoutMasterIdLst>
    <p:handoutMasterId r:id="rId17"/>
  </p:handoutMasterIdLst>
  <p:sldIdLst>
    <p:sldId id="257" r:id="rId2"/>
    <p:sldId id="261" r:id="rId3"/>
    <p:sldId id="258" r:id="rId4"/>
    <p:sldId id="260" r:id="rId5"/>
    <p:sldId id="259" r:id="rId6"/>
    <p:sldId id="262" r:id="rId7"/>
    <p:sldId id="264" r:id="rId8"/>
    <p:sldId id="263" r:id="rId9"/>
    <p:sldId id="267" r:id="rId10"/>
    <p:sldId id="269" r:id="rId11"/>
    <p:sldId id="278" r:id="rId12"/>
    <p:sldId id="275" r:id="rId13"/>
    <p:sldId id="272" r:id="rId14"/>
    <p:sldId id="271" r:id="rId1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2" clrIdx="0">
    <p:extLst>
      <p:ext uri="{19B8F6BF-5375-455C-9EA6-DF929625EA0E}">
        <p15:presenceInfo xmlns:p15="http://schemas.microsoft.com/office/powerpoint/2012/main" userId="Utente" providerId="None"/>
      </p:ext>
    </p:extLst>
  </p:cmAuthor>
  <p:cmAuthor id="2" name="daniela carrabba" initials="dc" lastIdx="1" clrIdx="1">
    <p:extLst>
      <p:ext uri="{19B8F6BF-5375-455C-9EA6-DF929625EA0E}">
        <p15:presenceInfo xmlns:p15="http://schemas.microsoft.com/office/powerpoint/2012/main" userId="ce9cbcde42d982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66"/>
    <a:srgbClr val="FF3300"/>
    <a:srgbClr val="6600FF"/>
    <a:srgbClr val="0000FF"/>
    <a:srgbClr val="3333FF"/>
    <a:srgbClr val="E4E03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41" autoAdjust="0"/>
  </p:normalViewPr>
  <p:slideViewPr>
    <p:cSldViewPr snapToGrid="0">
      <p:cViewPr varScale="1">
        <p:scale>
          <a:sx n="86" d="100"/>
          <a:sy n="86" d="100"/>
        </p:scale>
        <p:origin x="562" y="67"/>
      </p:cViewPr>
      <p:guideLst>
        <p:guide orient="horz" pos="2160"/>
        <p:guide pos="3840"/>
      </p:guideLst>
    </p:cSldViewPr>
  </p:slideViewPr>
  <p:outlineViewPr>
    <p:cViewPr>
      <p:scale>
        <a:sx n="33" d="100"/>
        <a:sy n="33" d="100"/>
      </p:scale>
      <p:origin x="307" y="33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custT="1"/>
      <dgm:spPr>
        <a:solidFill>
          <a:schemeClr val="accent1">
            <a:hueOff val="0"/>
            <a:satOff val="0"/>
            <a:lumOff val="0"/>
          </a:schemeClr>
        </a:solidFill>
      </dgm:spPr>
      <dgm:t>
        <a:bodyPr rtlCol="0"/>
        <a:lstStyle/>
        <a:p>
          <a:pPr rtl="0"/>
          <a:r>
            <a:rPr lang="it" sz="1400" dirty="0"/>
            <a:t>30 ore settimanali</a:t>
          </a:r>
        </a:p>
        <a:p>
          <a:pPr rtl="0"/>
          <a:r>
            <a:rPr lang="it" sz="1400" dirty="0"/>
            <a:t>dal LUNEDI’ al VENERDI’</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dgm:spPr/>
      <dgm:t>
        <a:bodyPr rtlCol="0"/>
        <a:lstStyle/>
        <a:p>
          <a:pPr rtl="0"/>
          <a:endParaRPr lang="it" b="1" dirty="0"/>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C2F0E5C9-2943-4A9B-872F-ECF6B159E9F4}">
      <dgm:prSet custT="1"/>
      <dgm:spPr/>
      <dgm:t>
        <a:bodyPr rtlCol="0"/>
        <a:lstStyle/>
        <a:p>
          <a:pPr rtl="0"/>
          <a:endParaRPr lang="it" sz="1900" b="1" dirty="0"/>
        </a:p>
        <a:p>
          <a:pPr rtl="0"/>
          <a:r>
            <a:rPr lang="it" sz="1800" b="1" dirty="0">
              <a:solidFill>
                <a:srgbClr val="C00000"/>
              </a:solidFill>
            </a:rPr>
            <a:t>INDIRIZZO MUSICALE</a:t>
          </a:r>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2D58CB30-31CA-42CE-9D6E-00390800E169}">
      <dgm:prSet/>
      <dgm:spPr/>
      <dgm:t>
        <a:bodyPr rtlCol="0"/>
        <a:lstStyle/>
        <a:p>
          <a:pPr rtl="0"/>
          <a:endParaRPr lang="it" sz="1900" b="1" dirty="0"/>
        </a:p>
      </dgm:t>
    </dgm:pt>
    <dgm:pt modelId="{C5F02A37-D193-44E6-A123-86DA848DCBAC}" type="parTrans" cxnId="{BD6F4560-060B-4B7E-A601-DCB14EB00221}">
      <dgm:prSet/>
      <dgm:spPr/>
      <dgm:t>
        <a:bodyPr/>
        <a:lstStyle/>
        <a:p>
          <a:endParaRPr lang="it-IT"/>
        </a:p>
      </dgm:t>
    </dgm:pt>
    <dgm:pt modelId="{2BEA9060-6A4F-4959-99BA-FE1F33A45998}" type="sibTrans" cxnId="{BD6F4560-060B-4B7E-A601-DCB14EB00221}">
      <dgm:prSet/>
      <dgm:spPr/>
      <dgm:t>
        <a:bodyPr/>
        <a:lstStyle/>
        <a:p>
          <a:endParaRPr lang="it-IT"/>
        </a:p>
      </dgm:t>
    </dgm:pt>
    <dgm:pt modelId="{6D549528-018E-45E6-AA61-4FCE92523299}">
      <dgm:prSet/>
      <dgm:spPr/>
      <dgm:t>
        <a:bodyPr rtlCol="0"/>
        <a:lstStyle/>
        <a:p>
          <a:pPr rtl="0"/>
          <a:endParaRPr lang="it" sz="1900" b="1" dirty="0"/>
        </a:p>
      </dgm:t>
    </dgm:pt>
    <dgm:pt modelId="{53F1E666-5C9E-4440-9B4D-BAD9F47E79CC}" type="parTrans" cxnId="{BB5A99A4-2B07-4587-B3B8-7CD706349F93}">
      <dgm:prSet/>
      <dgm:spPr/>
      <dgm:t>
        <a:bodyPr/>
        <a:lstStyle/>
        <a:p>
          <a:endParaRPr lang="it-IT"/>
        </a:p>
      </dgm:t>
    </dgm:pt>
    <dgm:pt modelId="{FF3DAC5B-B106-4ED8-851C-38451A1FA52C}" type="sibTrans" cxnId="{BB5A99A4-2B07-4587-B3B8-7CD706349F93}">
      <dgm:prSet/>
      <dgm:spPr/>
      <dgm:t>
        <a:bodyPr/>
        <a:lstStyle/>
        <a:p>
          <a:endParaRPr lang="it-IT"/>
        </a:p>
      </dgm:t>
    </dgm:pt>
    <dgm:pt modelId="{A3ADEC15-46EA-445B-A1C4-11F00459B701}">
      <dgm:prSet/>
      <dgm:spPr/>
      <dgm:t>
        <a:bodyPr rtlCol="0"/>
        <a:lstStyle/>
        <a:p>
          <a:pPr rtl="0"/>
          <a:endParaRPr lang="it" sz="1900" b="1" dirty="0"/>
        </a:p>
      </dgm:t>
    </dgm:pt>
    <dgm:pt modelId="{4E1DFB44-84F2-4C9C-80EA-C1B452646040}" type="parTrans" cxnId="{567A7883-878F-4165-9112-A81147804CDA}">
      <dgm:prSet/>
      <dgm:spPr/>
      <dgm:t>
        <a:bodyPr/>
        <a:lstStyle/>
        <a:p>
          <a:endParaRPr lang="it-IT"/>
        </a:p>
      </dgm:t>
    </dgm:pt>
    <dgm:pt modelId="{8DAB116B-5944-4C75-BDCD-CF03A1DE2911}" type="sibTrans" cxnId="{567A7883-878F-4165-9112-A81147804CDA}">
      <dgm:prSet/>
      <dgm:spPr/>
      <dgm:t>
        <a:bodyPr/>
        <a:lstStyle/>
        <a:p>
          <a:endParaRPr lang="it-IT"/>
        </a:p>
      </dgm:t>
    </dgm:pt>
    <dgm:pt modelId="{9AC77E87-FC4D-4F04-889B-73358514DC0D}">
      <dgm:prSet custT="1"/>
      <dgm:spPr/>
      <dgm:t>
        <a:bodyPr rtlCol="0"/>
        <a:lstStyle/>
        <a:p>
          <a:pPr rtl="0"/>
          <a:r>
            <a:rPr lang="it" sz="1400" dirty="0"/>
            <a:t>33 ore</a:t>
          </a:r>
        </a:p>
        <a:p>
          <a:pPr rtl="0"/>
          <a:r>
            <a:rPr lang="it" sz="1400" dirty="0"/>
            <a:t>30 ore base +  2 rientri pomeridiani</a:t>
          </a:r>
        </a:p>
        <a:p>
          <a:pPr rtl="0"/>
          <a:endParaRPr lang="it" sz="1100" dirty="0"/>
        </a:p>
      </dgm:t>
    </dgm:pt>
    <dgm:pt modelId="{3A77AB9A-DF29-465E-A0A5-D4FA3D0C537F}" type="sibTrans" cxnId="{04774158-8FAB-47B4-A2EE-D3D3A7E958BE}">
      <dgm:prSet/>
      <dgm:spPr/>
      <dgm:t>
        <a:bodyPr rtlCol="0"/>
        <a:lstStyle/>
        <a:p>
          <a:pPr rtl="0"/>
          <a:endParaRPr lang="en-US"/>
        </a:p>
      </dgm:t>
    </dgm:pt>
    <dgm:pt modelId="{B29F90F6-921F-42B9-A496-5D121F61821E}" type="parTrans" cxnId="{04774158-8FAB-47B4-A2EE-D3D3A7E958BE}">
      <dgm:prSet/>
      <dgm:spPr/>
      <dgm:t>
        <a:bodyPr rtlCol="0"/>
        <a:lstStyle/>
        <a:p>
          <a:pPr rtl="0"/>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2" custScaleY="274052" custLinFactNeighborX="3760" custLinFactNeighborY="15955">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2">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2"/>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2"/>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1"/>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1" presStyleCnt="2" custScaleY="295131" custLinFactNeighborX="7116" custLinFactNeighborY="-6050">
        <dgm:presLayoutVars>
          <dgm:chMax val="1"/>
          <dgm:chPref val="1"/>
          <dgm:bulletEnabled val="1"/>
        </dgm:presLayoutVars>
      </dgm:prSet>
      <dgm:spPr/>
    </dgm:pt>
    <dgm:pt modelId="{2E1F219F-885D-437D-9D95-1C496EBAD119}" type="pres">
      <dgm:prSet presAssocID="{9AC77E87-FC4D-4F04-889B-73358514DC0D}" presName="Childtext1" presStyleLbl="revTx" presStyleIdx="1" presStyleCnt="2">
        <dgm:presLayoutVars>
          <dgm:chMax val="0"/>
          <dgm:chPref val="0"/>
          <dgm:bulletEnabled/>
        </dgm:presLayoutVars>
      </dgm:prSet>
      <dgm:spPr/>
    </dgm:pt>
    <dgm:pt modelId="{8801BA21-B732-43C2-BD4E-EED526CA614C}" type="pres">
      <dgm:prSet presAssocID="{9AC77E87-FC4D-4F04-889B-73358514DC0D}" presName="ConnectLine" presStyleLbl="sibTrans1D1" presStyleIdx="1" presStyleCnt="2"/>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1" presStyleCnt="2"/>
      <dgm:spPr/>
    </dgm:pt>
    <dgm:pt modelId="{E1638529-5025-4BCE-9448-174A6B1F9AFC}" type="pres">
      <dgm:prSet presAssocID="{9AC77E87-FC4D-4F04-889B-73358514DC0D}" presName="EmptyPane" presStyleCnt="0"/>
      <dgm:spPr/>
    </dgm:pt>
  </dgm:ptLst>
  <dgm:cxnLst>
    <dgm:cxn modelId="{BD6F4560-060B-4B7E-A601-DCB14EB00221}" srcId="{9AC77E87-FC4D-4F04-889B-73358514DC0D}" destId="{2D58CB30-31CA-42CE-9D6E-00390800E169}" srcOrd="0" destOrd="0" parTransId="{C5F02A37-D193-44E6-A123-86DA848DCBAC}" sibTransId="{2BEA9060-6A4F-4959-99BA-FE1F33A45998}"/>
    <dgm:cxn modelId="{1641AA63-3E3B-4FD3-938F-C14C7156382E}" type="presOf" srcId="{A3ADEC15-46EA-445B-A1C4-11F00459B701}" destId="{2E1F219F-885D-437D-9D95-1C496EBAD119}" srcOrd="0" destOrd="2" presId="urn:microsoft.com/office/officeart/2016/7/layout/HexagonTimeline"/>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3" presId="urn:microsoft.com/office/officeart/2016/7/layout/HexagonTimeline"/>
    <dgm:cxn modelId="{40632070-AA02-4859-B28F-E07956C23D71}" type="presOf" srcId="{2D58CB30-31CA-42CE-9D6E-00390800E169}" destId="{2E1F219F-885D-437D-9D95-1C496EBAD119}" srcOrd="0" destOrd="0" presId="urn:microsoft.com/office/officeart/2016/7/layout/HexagonTimeline"/>
    <dgm:cxn modelId="{04774158-8FAB-47B4-A2EE-D3D3A7E958BE}" srcId="{08F627ED-A304-4697-8C44-18E45D3D2B1A}" destId="{9AC77E87-FC4D-4F04-889B-73358514DC0D}" srcOrd="1"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567A7883-878F-4165-9112-A81147804CDA}" srcId="{9AC77E87-FC4D-4F04-889B-73358514DC0D}" destId="{A3ADEC15-46EA-445B-A1C4-11F00459B701}" srcOrd="2" destOrd="0" parTransId="{4E1DFB44-84F2-4C9C-80EA-C1B452646040}" sibTransId="{8DAB116B-5944-4C75-BDCD-CF03A1DE2911}"/>
    <dgm:cxn modelId="{F7608388-5A1F-4FE9-96E5-520EA7B1F725}" srcId="{9AC77E87-FC4D-4F04-889B-73358514DC0D}" destId="{C2F0E5C9-2943-4A9B-872F-ECF6B159E9F4}" srcOrd="3" destOrd="0" parTransId="{8FBB852D-32B7-4273-9DE3-951F1CFE69EC}" sibTransId="{1A62CB6F-38D7-44F2-AFAB-0C4382E3DA24}"/>
    <dgm:cxn modelId="{BB5A99A4-2B07-4587-B3B8-7CD706349F93}" srcId="{9AC77E87-FC4D-4F04-889B-73358514DC0D}" destId="{6D549528-018E-45E6-AA61-4FCE92523299}" srcOrd="1" destOrd="0" parTransId="{53F1E666-5C9E-4440-9B4D-BAD9F47E79CC}" sibTransId="{FF3DAC5B-B106-4ED8-851C-38451A1FA52C}"/>
    <dgm:cxn modelId="{2A22DEBF-F549-4405-9785-1DFDBD634975}" type="presOf" srcId="{6D549528-018E-45E6-AA61-4FCE92523299}" destId="{2E1F219F-885D-437D-9D95-1C496EBAD119}" srcOrd="0" destOrd="1"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A2FC9288-5AD0-464F-A27B-3C029EB82A78}" type="presParOf" srcId="{D6614DDC-66DE-4E26-A0E6-8B5D4F611437}" destId="{258D101A-CA89-4BD3-9BA0-F95214FF0550}" srcOrd="2"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43607-6A18-48D8-AFE4-E9EE5DFE39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862D867D-7ECC-4673-9F00-F05E2D3BA8E2}">
      <dgm:prSet custT="1"/>
      <dgm:spPr>
        <a:solidFill>
          <a:schemeClr val="accent1">
            <a:hueOff val="0"/>
            <a:satOff val="0"/>
            <a:lumOff val="0"/>
          </a:schemeClr>
        </a:solidFill>
      </dgm:spPr>
      <dgm:t>
        <a:bodyPr/>
        <a:lstStyle/>
        <a:p>
          <a:pPr algn="l" rtl="0"/>
          <a:endParaRPr lang="it-IT" sz="1900" b="1" dirty="0"/>
        </a:p>
        <a:p>
          <a:pPr algn="just" rtl="0"/>
          <a:r>
            <a:rPr lang="it-IT" sz="1900" b="1" dirty="0"/>
            <a:t>PRIMA DELLE LEZIONI DI STRUMENTO MUSICALE GLI ALLIEVI POSSONO RIMANERE A SCUOLA E CONSUMARE UN PASTO PORTATO DA CASA SOTTO LA CUSTODIA DEI DOCENTI</a:t>
          </a:r>
        </a:p>
        <a:p>
          <a:pPr algn="l" rtl="0"/>
          <a:endParaRPr lang="it-IT" sz="1900" b="1" dirty="0"/>
        </a:p>
      </dgm:t>
    </dgm:pt>
    <dgm:pt modelId="{2C5BCED3-135E-4751-8EBC-E53184BD5142}" type="parTrans" cxnId="{4D10DCD6-DBFE-4DED-BEB6-519D0DB9EF3A}">
      <dgm:prSet/>
      <dgm:spPr/>
      <dgm:t>
        <a:bodyPr/>
        <a:lstStyle/>
        <a:p>
          <a:endParaRPr lang="it-IT"/>
        </a:p>
      </dgm:t>
    </dgm:pt>
    <dgm:pt modelId="{B23B281E-A86D-45D7-BF13-8841584F6BA4}" type="sibTrans" cxnId="{4D10DCD6-DBFE-4DED-BEB6-519D0DB9EF3A}">
      <dgm:prSet/>
      <dgm:spPr/>
      <dgm:t>
        <a:bodyPr/>
        <a:lstStyle/>
        <a:p>
          <a:endParaRPr lang="it-IT"/>
        </a:p>
      </dgm:t>
    </dgm:pt>
    <dgm:pt modelId="{29ADDA28-FC22-406B-BAC7-96CED865A90D}" type="pres">
      <dgm:prSet presAssocID="{6DE43607-6A18-48D8-AFE4-E9EE5DFE399F}" presName="linear" presStyleCnt="0">
        <dgm:presLayoutVars>
          <dgm:animLvl val="lvl"/>
          <dgm:resizeHandles val="exact"/>
        </dgm:presLayoutVars>
      </dgm:prSet>
      <dgm:spPr/>
    </dgm:pt>
    <dgm:pt modelId="{CF5AE064-4F6E-41D1-B188-C428186B628F}" type="pres">
      <dgm:prSet presAssocID="{862D867D-7ECC-4673-9F00-F05E2D3BA8E2}" presName="parentText" presStyleLbl="node1" presStyleIdx="0" presStyleCnt="1" custScaleX="133896" custScaleY="439101" custLinFactNeighborX="373" custLinFactNeighborY="1005">
        <dgm:presLayoutVars>
          <dgm:chMax val="0"/>
          <dgm:bulletEnabled val="1"/>
        </dgm:presLayoutVars>
      </dgm:prSet>
      <dgm:spPr/>
    </dgm:pt>
  </dgm:ptLst>
  <dgm:cxnLst>
    <dgm:cxn modelId="{F2EE0F37-B077-4AA3-B034-E26CC58CC650}" type="presOf" srcId="{6DE43607-6A18-48D8-AFE4-E9EE5DFE399F}" destId="{29ADDA28-FC22-406B-BAC7-96CED865A90D}" srcOrd="0" destOrd="0" presId="urn:microsoft.com/office/officeart/2005/8/layout/vList2"/>
    <dgm:cxn modelId="{4D10DCD6-DBFE-4DED-BEB6-519D0DB9EF3A}" srcId="{6DE43607-6A18-48D8-AFE4-E9EE5DFE399F}" destId="{862D867D-7ECC-4673-9F00-F05E2D3BA8E2}" srcOrd="0" destOrd="0" parTransId="{2C5BCED3-135E-4751-8EBC-E53184BD5142}" sibTransId="{B23B281E-A86D-45D7-BF13-8841584F6BA4}"/>
    <dgm:cxn modelId="{D3B12CF3-BC83-406A-827D-720240D8BC83}" type="presOf" srcId="{862D867D-7ECC-4673-9F00-F05E2D3BA8E2}" destId="{CF5AE064-4F6E-41D1-B188-C428186B628F}" srcOrd="0" destOrd="0" presId="urn:microsoft.com/office/officeart/2005/8/layout/vList2"/>
    <dgm:cxn modelId="{7C5FE45E-FA4E-4FCC-940F-580B39D771DE}" type="presParOf" srcId="{29ADDA28-FC22-406B-BAC7-96CED865A90D}" destId="{CF5AE064-4F6E-41D1-B188-C428186B62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3991A7-6549-40F1-964C-3F583FD7EB6E}" type="doc">
      <dgm:prSet loTypeId="urn:microsoft.com/office/officeart/2005/8/layout/gear1" loCatId="relationship" qsTypeId="urn:microsoft.com/office/officeart/2005/8/quickstyle/simple2" qsCatId="simple" csTypeId="urn:microsoft.com/office/officeart/2005/8/colors/colorful5" csCatId="colorful" phldr="1"/>
      <dgm:spPr/>
    </dgm:pt>
    <dgm:pt modelId="{103D761F-EC61-4B83-8F1E-0806B74D8EB8}">
      <dgm:prSet phldrT="[Testo]" custT="1"/>
      <dgm:spPr/>
      <dgm:t>
        <a:bodyPr/>
        <a:lstStyle/>
        <a:p>
          <a:r>
            <a:rPr lang="it-IT" sz="2000" b="1" dirty="0"/>
            <a:t>Concerti </a:t>
          </a:r>
        </a:p>
      </dgm:t>
    </dgm:pt>
    <dgm:pt modelId="{BEEAF71D-77DD-4AAF-8F80-70D777BCBD44}" type="parTrans" cxnId="{FAC249EB-1B8D-433D-868D-EB1E5CC4561A}">
      <dgm:prSet/>
      <dgm:spPr/>
      <dgm:t>
        <a:bodyPr/>
        <a:lstStyle/>
        <a:p>
          <a:endParaRPr lang="it-IT"/>
        </a:p>
      </dgm:t>
    </dgm:pt>
    <dgm:pt modelId="{494B3BB5-1C53-44D9-B44C-F2611D8CE5BB}" type="sibTrans" cxnId="{FAC249EB-1B8D-433D-868D-EB1E5CC4561A}">
      <dgm:prSet/>
      <dgm:spPr/>
      <dgm:t>
        <a:bodyPr/>
        <a:lstStyle/>
        <a:p>
          <a:endParaRPr lang="it-IT"/>
        </a:p>
      </dgm:t>
    </dgm:pt>
    <dgm:pt modelId="{80A20D73-B199-478C-99A5-CE4CE9ECAD26}">
      <dgm:prSet phldrT="[Testo]"/>
      <dgm:spPr/>
      <dgm:t>
        <a:bodyPr/>
        <a:lstStyle/>
        <a:p>
          <a:r>
            <a:rPr lang="it-IT" b="1" dirty="0"/>
            <a:t>Musica d’insieme</a:t>
          </a:r>
        </a:p>
      </dgm:t>
    </dgm:pt>
    <dgm:pt modelId="{D0F560C3-DF56-4011-AF4E-52ED2AF7522B}" type="parTrans" cxnId="{E2F1100B-52EA-453D-9533-44155D3ADD62}">
      <dgm:prSet/>
      <dgm:spPr/>
      <dgm:t>
        <a:bodyPr/>
        <a:lstStyle/>
        <a:p>
          <a:endParaRPr lang="it-IT"/>
        </a:p>
      </dgm:t>
    </dgm:pt>
    <dgm:pt modelId="{660FE4E1-4543-43C0-8269-4DB88BC16EC5}" type="sibTrans" cxnId="{E2F1100B-52EA-453D-9533-44155D3ADD62}">
      <dgm:prSet/>
      <dgm:spPr/>
      <dgm:t>
        <a:bodyPr/>
        <a:lstStyle/>
        <a:p>
          <a:endParaRPr lang="it-IT"/>
        </a:p>
      </dgm:t>
    </dgm:pt>
    <dgm:pt modelId="{896D6A4A-8084-412E-ADDE-AD0158D2250E}">
      <dgm:prSet phldrT="[Testo]" custT="1"/>
      <dgm:spPr/>
      <dgm:t>
        <a:bodyPr/>
        <a:lstStyle/>
        <a:p>
          <a:r>
            <a:rPr lang="it-IT" sz="1400" b="1" dirty="0"/>
            <a:t>Lezioni individuali</a:t>
          </a:r>
        </a:p>
      </dgm:t>
    </dgm:pt>
    <dgm:pt modelId="{FF142C57-8AE4-427B-A95F-26310D1F963E}" type="parTrans" cxnId="{94116E86-07BF-4024-BE9F-D4254F3ED3A4}">
      <dgm:prSet/>
      <dgm:spPr/>
      <dgm:t>
        <a:bodyPr/>
        <a:lstStyle/>
        <a:p>
          <a:endParaRPr lang="it-IT"/>
        </a:p>
      </dgm:t>
    </dgm:pt>
    <dgm:pt modelId="{AA729ED7-A163-4518-A2C4-8528624B4CA0}" type="sibTrans" cxnId="{94116E86-07BF-4024-BE9F-D4254F3ED3A4}">
      <dgm:prSet/>
      <dgm:spPr/>
      <dgm:t>
        <a:bodyPr/>
        <a:lstStyle/>
        <a:p>
          <a:endParaRPr lang="it-IT"/>
        </a:p>
      </dgm:t>
    </dgm:pt>
    <dgm:pt modelId="{B1A40ED0-F8A8-4782-8BF3-BE9235262583}" type="pres">
      <dgm:prSet presAssocID="{AC3991A7-6549-40F1-964C-3F583FD7EB6E}" presName="composite" presStyleCnt="0">
        <dgm:presLayoutVars>
          <dgm:chMax val="3"/>
          <dgm:animLvl val="lvl"/>
          <dgm:resizeHandles val="exact"/>
        </dgm:presLayoutVars>
      </dgm:prSet>
      <dgm:spPr/>
    </dgm:pt>
    <dgm:pt modelId="{33BCDABE-D3BD-4D88-93A6-0D55E65B7723}" type="pres">
      <dgm:prSet presAssocID="{103D761F-EC61-4B83-8F1E-0806B74D8EB8}" presName="gear1" presStyleLbl="node1" presStyleIdx="0" presStyleCnt="3">
        <dgm:presLayoutVars>
          <dgm:chMax val="1"/>
          <dgm:bulletEnabled val="1"/>
        </dgm:presLayoutVars>
      </dgm:prSet>
      <dgm:spPr/>
    </dgm:pt>
    <dgm:pt modelId="{2FA2B9CB-1FBF-42A5-A1B8-34496CC62140}" type="pres">
      <dgm:prSet presAssocID="{103D761F-EC61-4B83-8F1E-0806B74D8EB8}" presName="gear1srcNode" presStyleLbl="node1" presStyleIdx="0" presStyleCnt="3"/>
      <dgm:spPr/>
    </dgm:pt>
    <dgm:pt modelId="{79724B03-4515-40B1-B275-C93F49B3CCC3}" type="pres">
      <dgm:prSet presAssocID="{103D761F-EC61-4B83-8F1E-0806B74D8EB8}" presName="gear1dstNode" presStyleLbl="node1" presStyleIdx="0" presStyleCnt="3"/>
      <dgm:spPr/>
    </dgm:pt>
    <dgm:pt modelId="{A8F8CA1D-D818-4197-B1A5-BDB317E19731}" type="pres">
      <dgm:prSet presAssocID="{80A20D73-B199-478C-99A5-CE4CE9ECAD26}" presName="gear2" presStyleLbl="node1" presStyleIdx="1" presStyleCnt="3">
        <dgm:presLayoutVars>
          <dgm:chMax val="1"/>
          <dgm:bulletEnabled val="1"/>
        </dgm:presLayoutVars>
      </dgm:prSet>
      <dgm:spPr/>
    </dgm:pt>
    <dgm:pt modelId="{1F69763D-B957-4036-917D-6B940820C081}" type="pres">
      <dgm:prSet presAssocID="{80A20D73-B199-478C-99A5-CE4CE9ECAD26}" presName="gear2srcNode" presStyleLbl="node1" presStyleIdx="1" presStyleCnt="3"/>
      <dgm:spPr/>
    </dgm:pt>
    <dgm:pt modelId="{FCFDF78D-69BB-40AA-8261-8C7C173D8B18}" type="pres">
      <dgm:prSet presAssocID="{80A20D73-B199-478C-99A5-CE4CE9ECAD26}" presName="gear2dstNode" presStyleLbl="node1" presStyleIdx="1" presStyleCnt="3"/>
      <dgm:spPr/>
    </dgm:pt>
    <dgm:pt modelId="{C3BFF594-C57C-47C1-BF78-D14164162243}" type="pres">
      <dgm:prSet presAssocID="{896D6A4A-8084-412E-ADDE-AD0158D2250E}" presName="gear3" presStyleLbl="node1" presStyleIdx="2" presStyleCnt="3"/>
      <dgm:spPr/>
    </dgm:pt>
    <dgm:pt modelId="{F05CC229-C8A4-4EBA-B000-39A50FE63C98}" type="pres">
      <dgm:prSet presAssocID="{896D6A4A-8084-412E-ADDE-AD0158D2250E}" presName="gear3tx" presStyleLbl="node1" presStyleIdx="2" presStyleCnt="3">
        <dgm:presLayoutVars>
          <dgm:chMax val="1"/>
          <dgm:bulletEnabled val="1"/>
        </dgm:presLayoutVars>
      </dgm:prSet>
      <dgm:spPr/>
    </dgm:pt>
    <dgm:pt modelId="{96C15080-DADC-4798-81F1-22EC6B7D04B4}" type="pres">
      <dgm:prSet presAssocID="{896D6A4A-8084-412E-ADDE-AD0158D2250E}" presName="gear3srcNode" presStyleLbl="node1" presStyleIdx="2" presStyleCnt="3"/>
      <dgm:spPr/>
    </dgm:pt>
    <dgm:pt modelId="{80E5DD9E-4C58-40FB-AEDB-762B5D6C7361}" type="pres">
      <dgm:prSet presAssocID="{896D6A4A-8084-412E-ADDE-AD0158D2250E}" presName="gear3dstNode" presStyleLbl="node1" presStyleIdx="2" presStyleCnt="3"/>
      <dgm:spPr/>
    </dgm:pt>
    <dgm:pt modelId="{A7735572-EC47-46DE-A1B7-06143AAF88CE}" type="pres">
      <dgm:prSet presAssocID="{494B3BB5-1C53-44D9-B44C-F2611D8CE5BB}" presName="connector1" presStyleLbl="sibTrans2D1" presStyleIdx="0" presStyleCnt="3"/>
      <dgm:spPr/>
    </dgm:pt>
    <dgm:pt modelId="{FD59A707-1F28-4375-872A-322CE9774202}" type="pres">
      <dgm:prSet presAssocID="{660FE4E1-4543-43C0-8269-4DB88BC16EC5}" presName="connector2" presStyleLbl="sibTrans2D1" presStyleIdx="1" presStyleCnt="3"/>
      <dgm:spPr/>
    </dgm:pt>
    <dgm:pt modelId="{966C4210-D295-4183-8158-68F90AB36C33}" type="pres">
      <dgm:prSet presAssocID="{AA729ED7-A163-4518-A2C4-8528624B4CA0}" presName="connector3" presStyleLbl="sibTrans2D1" presStyleIdx="2" presStyleCnt="3"/>
      <dgm:spPr/>
    </dgm:pt>
  </dgm:ptLst>
  <dgm:cxnLst>
    <dgm:cxn modelId="{E2F1100B-52EA-453D-9533-44155D3ADD62}" srcId="{AC3991A7-6549-40F1-964C-3F583FD7EB6E}" destId="{80A20D73-B199-478C-99A5-CE4CE9ECAD26}" srcOrd="1" destOrd="0" parTransId="{D0F560C3-DF56-4011-AF4E-52ED2AF7522B}" sibTransId="{660FE4E1-4543-43C0-8269-4DB88BC16EC5}"/>
    <dgm:cxn modelId="{23FBE10E-F84B-498B-B427-531AF12D048A}" type="presOf" srcId="{896D6A4A-8084-412E-ADDE-AD0158D2250E}" destId="{96C15080-DADC-4798-81F1-22EC6B7D04B4}" srcOrd="2" destOrd="0" presId="urn:microsoft.com/office/officeart/2005/8/layout/gear1"/>
    <dgm:cxn modelId="{E04B6025-4B3B-41C8-99E2-61E22E410DDB}" type="presOf" srcId="{80A20D73-B199-478C-99A5-CE4CE9ECAD26}" destId="{A8F8CA1D-D818-4197-B1A5-BDB317E19731}" srcOrd="0" destOrd="0" presId="urn:microsoft.com/office/officeart/2005/8/layout/gear1"/>
    <dgm:cxn modelId="{E3B2DC2E-473A-4B80-BD80-287747955E82}" type="presOf" srcId="{896D6A4A-8084-412E-ADDE-AD0158D2250E}" destId="{80E5DD9E-4C58-40FB-AEDB-762B5D6C7361}" srcOrd="3" destOrd="0" presId="urn:microsoft.com/office/officeart/2005/8/layout/gear1"/>
    <dgm:cxn modelId="{8C6E5F32-557E-4923-AA8E-170243629AEC}" type="presOf" srcId="{103D761F-EC61-4B83-8F1E-0806B74D8EB8}" destId="{79724B03-4515-40B1-B275-C93F49B3CCC3}" srcOrd="2" destOrd="0" presId="urn:microsoft.com/office/officeart/2005/8/layout/gear1"/>
    <dgm:cxn modelId="{BDC2A033-8C23-4610-8D17-EC7D355DB218}" type="presOf" srcId="{896D6A4A-8084-412E-ADDE-AD0158D2250E}" destId="{C3BFF594-C57C-47C1-BF78-D14164162243}" srcOrd="0" destOrd="0" presId="urn:microsoft.com/office/officeart/2005/8/layout/gear1"/>
    <dgm:cxn modelId="{EDBF6B43-B104-4E75-A94B-33BADA750B7C}" type="presOf" srcId="{80A20D73-B199-478C-99A5-CE4CE9ECAD26}" destId="{FCFDF78D-69BB-40AA-8261-8C7C173D8B18}" srcOrd="2" destOrd="0" presId="urn:microsoft.com/office/officeart/2005/8/layout/gear1"/>
    <dgm:cxn modelId="{94116E86-07BF-4024-BE9F-D4254F3ED3A4}" srcId="{AC3991A7-6549-40F1-964C-3F583FD7EB6E}" destId="{896D6A4A-8084-412E-ADDE-AD0158D2250E}" srcOrd="2" destOrd="0" parTransId="{FF142C57-8AE4-427B-A95F-26310D1F963E}" sibTransId="{AA729ED7-A163-4518-A2C4-8528624B4CA0}"/>
    <dgm:cxn modelId="{DA28968D-7C8C-40FA-9CFD-12F3B9571AC6}" type="presOf" srcId="{896D6A4A-8084-412E-ADDE-AD0158D2250E}" destId="{F05CC229-C8A4-4EBA-B000-39A50FE63C98}" srcOrd="1" destOrd="0" presId="urn:microsoft.com/office/officeart/2005/8/layout/gear1"/>
    <dgm:cxn modelId="{8076F28E-0D27-4E5D-AE0B-1A7D0B69E181}" type="presOf" srcId="{660FE4E1-4543-43C0-8269-4DB88BC16EC5}" destId="{FD59A707-1F28-4375-872A-322CE9774202}" srcOrd="0" destOrd="0" presId="urn:microsoft.com/office/officeart/2005/8/layout/gear1"/>
    <dgm:cxn modelId="{0016D597-D33F-43A6-A0CA-25766665B9F8}" type="presOf" srcId="{AA729ED7-A163-4518-A2C4-8528624B4CA0}" destId="{966C4210-D295-4183-8158-68F90AB36C33}" srcOrd="0" destOrd="0" presId="urn:microsoft.com/office/officeart/2005/8/layout/gear1"/>
    <dgm:cxn modelId="{0BD56999-41CE-479B-BBB8-EAC693D892F2}" type="presOf" srcId="{494B3BB5-1C53-44D9-B44C-F2611D8CE5BB}" destId="{A7735572-EC47-46DE-A1B7-06143AAF88CE}" srcOrd="0" destOrd="0" presId="urn:microsoft.com/office/officeart/2005/8/layout/gear1"/>
    <dgm:cxn modelId="{45125FB4-FD45-4F19-A937-2F29A1C6E2FE}" type="presOf" srcId="{103D761F-EC61-4B83-8F1E-0806B74D8EB8}" destId="{2FA2B9CB-1FBF-42A5-A1B8-34496CC62140}" srcOrd="1" destOrd="0" presId="urn:microsoft.com/office/officeart/2005/8/layout/gear1"/>
    <dgm:cxn modelId="{57EC37D2-99A4-460C-89E0-76DEE77C00CB}" type="presOf" srcId="{103D761F-EC61-4B83-8F1E-0806B74D8EB8}" destId="{33BCDABE-D3BD-4D88-93A6-0D55E65B7723}" srcOrd="0" destOrd="0" presId="urn:microsoft.com/office/officeart/2005/8/layout/gear1"/>
    <dgm:cxn modelId="{FAC249EB-1B8D-433D-868D-EB1E5CC4561A}" srcId="{AC3991A7-6549-40F1-964C-3F583FD7EB6E}" destId="{103D761F-EC61-4B83-8F1E-0806B74D8EB8}" srcOrd="0" destOrd="0" parTransId="{BEEAF71D-77DD-4AAF-8F80-70D777BCBD44}" sibTransId="{494B3BB5-1C53-44D9-B44C-F2611D8CE5BB}"/>
    <dgm:cxn modelId="{C2BF7AEC-9A71-4482-948B-2205684055C1}" type="presOf" srcId="{AC3991A7-6549-40F1-964C-3F583FD7EB6E}" destId="{B1A40ED0-F8A8-4782-8BF3-BE9235262583}" srcOrd="0" destOrd="0" presId="urn:microsoft.com/office/officeart/2005/8/layout/gear1"/>
    <dgm:cxn modelId="{5F1827F5-FE8C-43CA-8976-490751412D4E}" type="presOf" srcId="{80A20D73-B199-478C-99A5-CE4CE9ECAD26}" destId="{1F69763D-B957-4036-917D-6B940820C081}" srcOrd="1" destOrd="0" presId="urn:microsoft.com/office/officeart/2005/8/layout/gear1"/>
    <dgm:cxn modelId="{A1F4B7A3-778A-401E-A4D0-0F800D8FAB42}" type="presParOf" srcId="{B1A40ED0-F8A8-4782-8BF3-BE9235262583}" destId="{33BCDABE-D3BD-4D88-93A6-0D55E65B7723}" srcOrd="0" destOrd="0" presId="urn:microsoft.com/office/officeart/2005/8/layout/gear1"/>
    <dgm:cxn modelId="{4B0CDF62-18EB-4704-9A77-F782C0EAB0F6}" type="presParOf" srcId="{B1A40ED0-F8A8-4782-8BF3-BE9235262583}" destId="{2FA2B9CB-1FBF-42A5-A1B8-34496CC62140}" srcOrd="1" destOrd="0" presId="urn:microsoft.com/office/officeart/2005/8/layout/gear1"/>
    <dgm:cxn modelId="{0263E8BB-E5EE-479F-8BBF-4331EDA03D52}" type="presParOf" srcId="{B1A40ED0-F8A8-4782-8BF3-BE9235262583}" destId="{79724B03-4515-40B1-B275-C93F49B3CCC3}" srcOrd="2" destOrd="0" presId="urn:microsoft.com/office/officeart/2005/8/layout/gear1"/>
    <dgm:cxn modelId="{82E6A45F-EF09-4C27-938C-70A6B25B0C28}" type="presParOf" srcId="{B1A40ED0-F8A8-4782-8BF3-BE9235262583}" destId="{A8F8CA1D-D818-4197-B1A5-BDB317E19731}" srcOrd="3" destOrd="0" presId="urn:microsoft.com/office/officeart/2005/8/layout/gear1"/>
    <dgm:cxn modelId="{98DF3876-F4B9-4580-A4CC-3C43133444D1}" type="presParOf" srcId="{B1A40ED0-F8A8-4782-8BF3-BE9235262583}" destId="{1F69763D-B957-4036-917D-6B940820C081}" srcOrd="4" destOrd="0" presId="urn:microsoft.com/office/officeart/2005/8/layout/gear1"/>
    <dgm:cxn modelId="{8F21691F-9216-420A-A9E0-B487D6C34FBF}" type="presParOf" srcId="{B1A40ED0-F8A8-4782-8BF3-BE9235262583}" destId="{FCFDF78D-69BB-40AA-8261-8C7C173D8B18}" srcOrd="5" destOrd="0" presId="urn:microsoft.com/office/officeart/2005/8/layout/gear1"/>
    <dgm:cxn modelId="{F09D1B08-2C11-419F-A8BF-A3E643D4806E}" type="presParOf" srcId="{B1A40ED0-F8A8-4782-8BF3-BE9235262583}" destId="{C3BFF594-C57C-47C1-BF78-D14164162243}" srcOrd="6" destOrd="0" presId="urn:microsoft.com/office/officeart/2005/8/layout/gear1"/>
    <dgm:cxn modelId="{C01D8055-4E85-45F9-AA8D-093466F90920}" type="presParOf" srcId="{B1A40ED0-F8A8-4782-8BF3-BE9235262583}" destId="{F05CC229-C8A4-4EBA-B000-39A50FE63C98}" srcOrd="7" destOrd="0" presId="urn:microsoft.com/office/officeart/2005/8/layout/gear1"/>
    <dgm:cxn modelId="{9EDA4246-AC94-44CB-940B-F125FED3DA85}" type="presParOf" srcId="{B1A40ED0-F8A8-4782-8BF3-BE9235262583}" destId="{96C15080-DADC-4798-81F1-22EC6B7D04B4}" srcOrd="8" destOrd="0" presId="urn:microsoft.com/office/officeart/2005/8/layout/gear1"/>
    <dgm:cxn modelId="{7FB388DD-934D-4A37-9132-9465C75E7F7A}" type="presParOf" srcId="{B1A40ED0-F8A8-4782-8BF3-BE9235262583}" destId="{80E5DD9E-4C58-40FB-AEDB-762B5D6C7361}" srcOrd="9" destOrd="0" presId="urn:microsoft.com/office/officeart/2005/8/layout/gear1"/>
    <dgm:cxn modelId="{D7FA0DF1-9AA1-4E93-8764-69497FD15066}" type="presParOf" srcId="{B1A40ED0-F8A8-4782-8BF3-BE9235262583}" destId="{A7735572-EC47-46DE-A1B7-06143AAF88CE}" srcOrd="10" destOrd="0" presId="urn:microsoft.com/office/officeart/2005/8/layout/gear1"/>
    <dgm:cxn modelId="{BC9B9E18-BB1B-4114-8EA4-5507970EA2FC}" type="presParOf" srcId="{B1A40ED0-F8A8-4782-8BF3-BE9235262583}" destId="{FD59A707-1F28-4375-872A-322CE9774202}" srcOrd="11" destOrd="0" presId="urn:microsoft.com/office/officeart/2005/8/layout/gear1"/>
    <dgm:cxn modelId="{9D8FC090-CE6F-429C-9506-F9F5C02357FC}" type="presParOf" srcId="{B1A40ED0-F8A8-4782-8BF3-BE9235262583}" destId="{966C4210-D295-4183-8158-68F90AB36C33}" srcOrd="12" destOrd="0" presId="urn:microsoft.com/office/officeart/2005/8/layout/gear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561231" y="1102894"/>
          <a:ext cx="2418636" cy="1199013"/>
        </a:xfrm>
        <a:prstGeom prst="homePlate">
          <a:avLst>
            <a:gd name="adj" fmla="val 40000"/>
          </a:avLst>
        </a:prstGeom>
        <a:solidFill>
          <a:schemeClr val="accent1">
            <a:hueOff val="0"/>
            <a:satOff val="0"/>
            <a:lum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rtlCol="0" anchor="ctr" anchorCtr="0">
          <a:noAutofit/>
        </a:bodyPr>
        <a:lstStyle/>
        <a:p>
          <a:pPr marL="0" lvl="0" indent="0" algn="ctr" defTabSz="622300" rtl="0">
            <a:lnSpc>
              <a:spcPct val="90000"/>
            </a:lnSpc>
            <a:spcBef>
              <a:spcPct val="0"/>
            </a:spcBef>
            <a:spcAft>
              <a:spcPct val="35000"/>
            </a:spcAft>
            <a:buNone/>
          </a:pPr>
          <a:r>
            <a:rPr lang="it" sz="1400" kern="1200" dirty="0"/>
            <a:t>30 ore settimanali</a:t>
          </a:r>
        </a:p>
        <a:p>
          <a:pPr marL="0" lvl="0" indent="0" algn="ctr" defTabSz="622300" rtl="0">
            <a:lnSpc>
              <a:spcPct val="90000"/>
            </a:lnSpc>
            <a:spcBef>
              <a:spcPct val="0"/>
            </a:spcBef>
            <a:spcAft>
              <a:spcPct val="35000"/>
            </a:spcAft>
            <a:buNone/>
          </a:pPr>
          <a:r>
            <a:rPr lang="it" sz="1400" kern="1200" dirty="0"/>
            <a:t>dal LUNEDI’ al VENERDI’</a:t>
          </a:r>
        </a:p>
      </dsp:txBody>
      <dsp:txXfrm>
        <a:off x="561231" y="1102894"/>
        <a:ext cx="2178833" cy="1199013"/>
      </dsp:txXfrm>
    </dsp:sp>
    <dsp:sp modelId="{03E7967D-6C10-4379-9B37-4F5A8CF4EED8}">
      <dsp:nvSpPr>
        <dsp:cNvPr id="0" name=""/>
        <dsp:cNvSpPr/>
      </dsp:nvSpPr>
      <dsp:spPr>
        <a:xfrm>
          <a:off x="90940" y="-1135903"/>
          <a:ext cx="3359217" cy="3197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rtlCol="0" anchor="b" anchorCtr="1">
          <a:noAutofit/>
        </a:bodyPr>
        <a:lstStyle/>
        <a:p>
          <a:pPr marL="0" lvl="0" indent="0" algn="ctr" defTabSz="889000" rtl="0">
            <a:lnSpc>
              <a:spcPct val="90000"/>
            </a:lnSpc>
            <a:spcBef>
              <a:spcPct val="0"/>
            </a:spcBef>
            <a:spcAft>
              <a:spcPct val="35000"/>
            </a:spcAft>
            <a:buNone/>
          </a:pPr>
          <a:endParaRPr lang="it" sz="2000" b="1" kern="1200" dirty="0"/>
        </a:p>
      </dsp:txBody>
      <dsp:txXfrm>
        <a:off x="90940" y="-1135903"/>
        <a:ext cx="3359217" cy="3197368"/>
      </dsp:txXfrm>
    </dsp:sp>
    <dsp:sp modelId="{4FB3A766-643A-4ACA-8E5D-2C95FFB87076}">
      <dsp:nvSpPr>
        <dsp:cNvPr id="0" name=""/>
        <dsp:cNvSpPr/>
      </dsp:nvSpPr>
      <dsp:spPr>
        <a:xfrm rot="1005060">
          <a:off x="2957228" y="1856166"/>
          <a:ext cx="1067028" cy="0"/>
        </a:xfrm>
        <a:custGeom>
          <a:avLst/>
          <a:gdLst/>
          <a:ahLst/>
          <a:cxnLst/>
          <a:rect l="0" t="0" r="0" b="0"/>
          <a:pathLst>
            <a:path>
              <a:moveTo>
                <a:pt x="0" y="0"/>
              </a:moveTo>
              <a:lnTo>
                <a:pt x="1067028"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770549" y="801758"/>
          <a:ext cx="0" cy="999177"/>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734089" y="982673"/>
          <a:ext cx="72918" cy="1998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001617" y="1364314"/>
          <a:ext cx="2418636" cy="1291236"/>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rtlCol="0" anchor="ctr" anchorCtr="0">
          <a:noAutofit/>
        </a:bodyPr>
        <a:lstStyle/>
        <a:p>
          <a:pPr marL="0" lvl="0" indent="0" algn="ctr" defTabSz="622300" rtl="0">
            <a:lnSpc>
              <a:spcPct val="90000"/>
            </a:lnSpc>
            <a:spcBef>
              <a:spcPct val="0"/>
            </a:spcBef>
            <a:spcAft>
              <a:spcPct val="35000"/>
            </a:spcAft>
            <a:buNone/>
          </a:pPr>
          <a:r>
            <a:rPr lang="it" sz="1400" kern="1200" dirty="0"/>
            <a:t>33 ore</a:t>
          </a:r>
        </a:p>
        <a:p>
          <a:pPr marL="0" lvl="0" indent="0" algn="ctr" defTabSz="622300" rtl="0">
            <a:lnSpc>
              <a:spcPct val="90000"/>
            </a:lnSpc>
            <a:spcBef>
              <a:spcPct val="0"/>
            </a:spcBef>
            <a:spcAft>
              <a:spcPct val="35000"/>
            </a:spcAft>
            <a:buNone/>
          </a:pPr>
          <a:r>
            <a:rPr lang="it" sz="1400" kern="1200" dirty="0"/>
            <a:t>30 ore base +  2 rientri pomeridiani</a:t>
          </a:r>
        </a:p>
        <a:p>
          <a:pPr marL="0" lvl="0" indent="0" algn="ctr" defTabSz="622300" rtl="0">
            <a:lnSpc>
              <a:spcPct val="90000"/>
            </a:lnSpc>
            <a:spcBef>
              <a:spcPct val="0"/>
            </a:spcBef>
            <a:spcAft>
              <a:spcPct val="35000"/>
            </a:spcAft>
            <a:buNone/>
          </a:pPr>
          <a:endParaRPr lang="it" sz="1100" kern="1200" dirty="0"/>
        </a:p>
      </dsp:txBody>
      <dsp:txXfrm rot="10800000">
        <a:off x="4259864" y="1364314"/>
        <a:ext cx="2160389" cy="1291236"/>
      </dsp:txXfrm>
    </dsp:sp>
    <dsp:sp modelId="{2E1F219F-885D-437D-9D95-1C496EBAD119}">
      <dsp:nvSpPr>
        <dsp:cNvPr id="0" name=""/>
        <dsp:cNvSpPr/>
      </dsp:nvSpPr>
      <dsp:spPr>
        <a:xfrm>
          <a:off x="3531327" y="1527903"/>
          <a:ext cx="3359217" cy="344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8910" rIns="0" bIns="168910" numCol="1" spcCol="1270" rtlCol="0" anchor="t" anchorCtr="1">
          <a:noAutofit/>
        </a:bodyPr>
        <a:lstStyle/>
        <a:p>
          <a:pPr marL="0" lvl="0" indent="0" algn="ctr" defTabSz="844550" rtl="0">
            <a:lnSpc>
              <a:spcPct val="90000"/>
            </a:lnSpc>
            <a:spcBef>
              <a:spcPct val="0"/>
            </a:spcBef>
            <a:spcAft>
              <a:spcPct val="35000"/>
            </a:spcAft>
            <a:buNone/>
          </a:pPr>
          <a:endParaRPr lang="it" sz="1900" b="1" kern="1200" dirty="0"/>
        </a:p>
        <a:p>
          <a:pPr marL="0" lvl="0" indent="0" algn="ctr" defTabSz="844550" rtl="0">
            <a:lnSpc>
              <a:spcPct val="90000"/>
            </a:lnSpc>
            <a:spcBef>
              <a:spcPct val="0"/>
            </a:spcBef>
            <a:spcAft>
              <a:spcPct val="35000"/>
            </a:spcAft>
            <a:buNone/>
          </a:pPr>
          <a:endParaRPr lang="it" sz="1900" b="1" kern="1200" dirty="0"/>
        </a:p>
        <a:p>
          <a:pPr marL="0" lvl="0" indent="0" algn="ctr" defTabSz="844550" rtl="0">
            <a:lnSpc>
              <a:spcPct val="90000"/>
            </a:lnSpc>
            <a:spcBef>
              <a:spcPct val="0"/>
            </a:spcBef>
            <a:spcAft>
              <a:spcPct val="35000"/>
            </a:spcAft>
            <a:buNone/>
          </a:pPr>
          <a:endParaRPr lang="it" sz="1900" b="1" kern="1200" dirty="0"/>
        </a:p>
        <a:p>
          <a:pPr marL="0" lvl="0" indent="0" algn="ctr" defTabSz="844550" rtl="0">
            <a:lnSpc>
              <a:spcPct val="90000"/>
            </a:lnSpc>
            <a:spcBef>
              <a:spcPct val="0"/>
            </a:spcBef>
            <a:spcAft>
              <a:spcPct val="35000"/>
            </a:spcAft>
            <a:buNone/>
          </a:pPr>
          <a:endParaRPr lang="it" sz="1900" b="1" kern="1200" dirty="0"/>
        </a:p>
        <a:p>
          <a:pPr marL="0" lvl="0" indent="0" algn="ctr" defTabSz="844550" rtl="0">
            <a:lnSpc>
              <a:spcPct val="90000"/>
            </a:lnSpc>
            <a:spcBef>
              <a:spcPct val="0"/>
            </a:spcBef>
            <a:spcAft>
              <a:spcPct val="35000"/>
            </a:spcAft>
            <a:buNone/>
          </a:pPr>
          <a:r>
            <a:rPr lang="it" sz="1800" b="1" kern="1200" dirty="0">
              <a:solidFill>
                <a:srgbClr val="C00000"/>
              </a:solidFill>
            </a:rPr>
            <a:t>INDIRIZZO MUSICALE</a:t>
          </a:r>
        </a:p>
      </dsp:txBody>
      <dsp:txXfrm>
        <a:off x="3531327" y="1527903"/>
        <a:ext cx="3359217" cy="3443297"/>
      </dsp:txXfrm>
    </dsp:sp>
    <dsp:sp modelId="{8801BA21-B732-43C2-BD4E-EED526CA614C}">
      <dsp:nvSpPr>
        <dsp:cNvPr id="0" name=""/>
        <dsp:cNvSpPr/>
      </dsp:nvSpPr>
      <dsp:spPr>
        <a:xfrm>
          <a:off x="5210935" y="1872970"/>
          <a:ext cx="0" cy="1076030"/>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174476" y="2522139"/>
          <a:ext cx="72918" cy="2152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AE064-4F6E-41D1-B188-C428186B628F}">
      <dsp:nvSpPr>
        <dsp:cNvPr id="0" name=""/>
        <dsp:cNvSpPr/>
      </dsp:nvSpPr>
      <dsp:spPr>
        <a:xfrm>
          <a:off x="0" y="4139"/>
          <a:ext cx="4038600" cy="2116154"/>
        </a:xfrm>
        <a:prstGeom prst="roundRect">
          <a:avLst/>
        </a:prstGeom>
        <a:solidFill>
          <a:schemeClr val="accent1">
            <a:hueOff val="0"/>
            <a:satOff val="0"/>
            <a:lum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endParaRPr lang="it-IT" sz="1900" b="1" kern="1200" dirty="0"/>
        </a:p>
        <a:p>
          <a:pPr marL="0" lvl="0" indent="0" algn="just" defTabSz="844550" rtl="0">
            <a:lnSpc>
              <a:spcPct val="90000"/>
            </a:lnSpc>
            <a:spcBef>
              <a:spcPct val="0"/>
            </a:spcBef>
            <a:spcAft>
              <a:spcPct val="35000"/>
            </a:spcAft>
            <a:buNone/>
          </a:pPr>
          <a:r>
            <a:rPr lang="it-IT" sz="1900" b="1" kern="1200" dirty="0"/>
            <a:t>PRIMA DELLE LEZIONI DI STRUMENTO MUSICALE GLI ALLIEVI POSSONO RIMANERE A SCUOLA E CONSUMARE UN PASTO PORTATO DA CASA SOTTO LA CUSTODIA DEI DOCENTI</a:t>
          </a:r>
        </a:p>
        <a:p>
          <a:pPr marL="0" lvl="0" indent="0" algn="l" defTabSz="844550" rtl="0">
            <a:lnSpc>
              <a:spcPct val="90000"/>
            </a:lnSpc>
            <a:spcBef>
              <a:spcPct val="0"/>
            </a:spcBef>
            <a:spcAft>
              <a:spcPct val="35000"/>
            </a:spcAft>
            <a:buNone/>
          </a:pPr>
          <a:endParaRPr lang="it-IT" sz="1900" b="1" kern="1200" dirty="0"/>
        </a:p>
      </dsp:txBody>
      <dsp:txXfrm>
        <a:off x="103302" y="107441"/>
        <a:ext cx="3831996" cy="1909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CDABE-D3BD-4D88-93A6-0D55E65B7723}">
      <dsp:nvSpPr>
        <dsp:cNvPr id="0" name=""/>
        <dsp:cNvSpPr/>
      </dsp:nvSpPr>
      <dsp:spPr>
        <a:xfrm>
          <a:off x="1597540" y="2188656"/>
          <a:ext cx="1952550" cy="1952550"/>
        </a:xfrm>
        <a:prstGeom prst="gear9">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t>Concerti </a:t>
          </a:r>
        </a:p>
      </dsp:txBody>
      <dsp:txXfrm>
        <a:off x="1990089" y="2646032"/>
        <a:ext cx="1167452" cy="1003651"/>
      </dsp:txXfrm>
    </dsp:sp>
    <dsp:sp modelId="{A8F8CA1D-D818-4197-B1A5-BDB317E19731}">
      <dsp:nvSpPr>
        <dsp:cNvPr id="0" name=""/>
        <dsp:cNvSpPr/>
      </dsp:nvSpPr>
      <dsp:spPr>
        <a:xfrm>
          <a:off x="461511" y="1727145"/>
          <a:ext cx="1420036" cy="1420036"/>
        </a:xfrm>
        <a:prstGeom prst="gear6">
          <a:avLst/>
        </a:prstGeom>
        <a:solidFill>
          <a:schemeClr val="accent5">
            <a:hueOff val="2656527"/>
            <a:satOff val="-1142"/>
            <a:lumOff val="-5294"/>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t>Musica d’insieme</a:t>
          </a:r>
        </a:p>
      </dsp:txBody>
      <dsp:txXfrm>
        <a:off x="819009" y="2086804"/>
        <a:ext cx="705040" cy="700718"/>
      </dsp:txXfrm>
    </dsp:sp>
    <dsp:sp modelId="{C3BFF594-C57C-47C1-BF78-D14164162243}">
      <dsp:nvSpPr>
        <dsp:cNvPr id="0" name=""/>
        <dsp:cNvSpPr/>
      </dsp:nvSpPr>
      <dsp:spPr>
        <a:xfrm rot="20700000">
          <a:off x="1256877" y="747464"/>
          <a:ext cx="1391345" cy="1391345"/>
        </a:xfrm>
        <a:prstGeom prst="gear6">
          <a:avLst/>
        </a:prstGeom>
        <a:solidFill>
          <a:schemeClr val="accent5">
            <a:hueOff val="5313054"/>
            <a:satOff val="-2284"/>
            <a:lumOff val="-1058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dirty="0"/>
            <a:t>Lezioni individuali</a:t>
          </a:r>
        </a:p>
      </dsp:txBody>
      <dsp:txXfrm rot="-20700000">
        <a:off x="1562040" y="1052627"/>
        <a:ext cx="781020" cy="781020"/>
      </dsp:txXfrm>
    </dsp:sp>
    <dsp:sp modelId="{A7735572-EC47-46DE-A1B7-06143AAF88CE}">
      <dsp:nvSpPr>
        <dsp:cNvPr id="0" name=""/>
        <dsp:cNvSpPr/>
      </dsp:nvSpPr>
      <dsp:spPr>
        <a:xfrm>
          <a:off x="1440459" y="1897949"/>
          <a:ext cx="2499264" cy="2499264"/>
        </a:xfrm>
        <a:prstGeom prst="circularArrow">
          <a:avLst>
            <a:gd name="adj1" fmla="val 4687"/>
            <a:gd name="adj2" fmla="val 299029"/>
            <a:gd name="adj3" fmla="val 2498684"/>
            <a:gd name="adj4" fmla="val 15899463"/>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D59A707-1F28-4375-872A-322CE9774202}">
      <dsp:nvSpPr>
        <dsp:cNvPr id="0" name=""/>
        <dsp:cNvSpPr/>
      </dsp:nvSpPr>
      <dsp:spPr>
        <a:xfrm>
          <a:off x="210026" y="1415709"/>
          <a:ext cx="1815871" cy="1815871"/>
        </a:xfrm>
        <a:prstGeom prst="leftCircularArrow">
          <a:avLst>
            <a:gd name="adj1" fmla="val 6452"/>
            <a:gd name="adj2" fmla="val 429999"/>
            <a:gd name="adj3" fmla="val 10489124"/>
            <a:gd name="adj4" fmla="val 14837806"/>
            <a:gd name="adj5" fmla="val 7527"/>
          </a:avLst>
        </a:prstGeom>
        <a:solidFill>
          <a:schemeClr val="accent5">
            <a:hueOff val="2656527"/>
            <a:satOff val="-1142"/>
            <a:lumOff val="-5294"/>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66C4210-D295-4183-8158-68F90AB36C33}">
      <dsp:nvSpPr>
        <dsp:cNvPr id="0" name=""/>
        <dsp:cNvSpPr/>
      </dsp:nvSpPr>
      <dsp:spPr>
        <a:xfrm>
          <a:off x="935044" y="445472"/>
          <a:ext cx="1957875" cy="1957875"/>
        </a:xfrm>
        <a:prstGeom prst="circularArrow">
          <a:avLst>
            <a:gd name="adj1" fmla="val 5984"/>
            <a:gd name="adj2" fmla="val 394124"/>
            <a:gd name="adj3" fmla="val 13313824"/>
            <a:gd name="adj4" fmla="val 10508221"/>
            <a:gd name="adj5" fmla="val 6981"/>
          </a:avLst>
        </a:prstGeom>
        <a:solidFill>
          <a:schemeClr val="accent5">
            <a:hueOff val="5313054"/>
            <a:satOff val="-2284"/>
            <a:lumOff val="-10588"/>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F60AFAF-CF54-453F-85A6-EE7AE76A6D38}" type="datetime1">
              <a:rPr lang="it-IT" smtClean="0"/>
              <a:pPr rtl="0"/>
              <a:t>09/12/2023</a:t>
            </a:fld>
            <a:endParaRPr lang="en-US"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pPr rtl="0"/>
              <a:t>‹N›</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013D0E-6236-446F-904B-E774D9F98961}" type="datetime1">
              <a:rPr lang="it-IT" smtClean="0"/>
              <a:pPr rtl="0"/>
              <a:t>09/12/2023</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
              <a:t>Fare clic per modificare gli stili del testo dello schema</a:t>
            </a:r>
            <a:endParaRPr lang="en-US"/>
          </a:p>
          <a:p>
            <a:pPr lvl="1" rtl="0"/>
            <a:r>
              <a:rPr lang="it"/>
              <a:t>Secondo livello</a:t>
            </a:r>
          </a:p>
          <a:p>
            <a:pPr lvl="2" rtl="0"/>
            <a:r>
              <a:rPr lang="it"/>
              <a:t>Terzo livello</a:t>
            </a:r>
          </a:p>
          <a:p>
            <a:pPr lvl="3" rtl="0"/>
            <a:r>
              <a:rPr lang="it"/>
              <a:t>Quarto livello</a:t>
            </a:r>
          </a:p>
          <a:p>
            <a:pPr lvl="4" rtl="0"/>
            <a:r>
              <a:rPr lang="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pPr rtl="0"/>
              <a:t>‹N›</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tango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tango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tango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ttore dirit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o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5600" b="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sp>
        <p:nvSpPr>
          <p:cNvPr id="3" name="Sottotito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a:t>Fare clic per modificare lo stile del sottotitolo dello schema</a:t>
            </a:r>
            <a:endParaRPr lang="en-US" dirty="0"/>
          </a:p>
        </p:txBody>
      </p:sp>
      <p:sp>
        <p:nvSpPr>
          <p:cNvPr id="20" name="Segnaposto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AB36474-6F91-425C-BA3E-6B12C4C4BB9A}" type="datetime1">
              <a:rPr lang="it-IT" smtClean="0"/>
              <a:pPr rtl="0"/>
              <a:t>09/12/2023</a:t>
            </a:fld>
            <a:endParaRPr lang="en-US" dirty="0"/>
          </a:p>
        </p:txBody>
      </p:sp>
      <p:sp>
        <p:nvSpPr>
          <p:cNvPr id="21" name="Segnaposto piè di pagina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Segnaposto numero diapositiva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pPr rtl="0"/>
              <a:t>‹N›</a:t>
            </a:fld>
            <a:endParaRPr lang="en-US" dirty="0"/>
          </a:p>
        </p:txBody>
      </p:sp>
    </p:spTree>
    <p:extLst>
      <p:ext uri="{BB962C8B-B14F-4D97-AF65-F5344CB8AC3E}">
        <p14:creationId xmlns:p14="http://schemas.microsoft.com/office/powerpoint/2010/main" val="4147770102"/>
      </p:ext>
    </p:extLst>
  </p:cSld>
  <p:clrMapOvr>
    <a:masterClrMapping/>
  </p:clrMapOvr>
  <p:transition spd="slow" advClick="0" advTm="6000">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E63F3710-490B-4740-B6D7-B9792C8AB872}" type="datetime1">
              <a:rPr lang="it-IT" smtClean="0"/>
              <a:pPr rtl="0"/>
              <a:t>09/12/2023</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4023329902"/>
      </p:ext>
    </p:extLst>
  </p:cSld>
  <p:clrMapOvr>
    <a:masterClrMapping/>
  </p:clrMapOvr>
  <p:transition spd="slow" advClick="0" advTm="6000">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91600" y="762000"/>
            <a:ext cx="2362200" cy="5257800"/>
          </a:xfrm>
        </p:spPr>
        <p:txBody>
          <a:bodyPr vert="eaVert"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a:xfrm>
            <a:off x="838200" y="762000"/>
            <a:ext cx="8077200" cy="5257800"/>
          </a:xfrm>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AC318586-27FC-4E59-A573-09A0053DE2D5}" type="datetime1">
              <a:rPr lang="it-IT" smtClean="0"/>
              <a:pPr rtl="0"/>
              <a:t>09/12/2023</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1510073493"/>
      </p:ext>
    </p:extLst>
  </p:cSld>
  <p:clrMapOvr>
    <a:masterClrMapping/>
  </p:clrMapOvr>
  <p:transition spd="slow" advClick="0" advTm="6000">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idx="1"/>
          </p:nvPr>
        </p:nvSpPr>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0FFEEA0C-1FCD-40E6-A1D4-23BFBD0CE371}" type="datetime1">
              <a:rPr lang="it-IT" smtClean="0"/>
              <a:pPr rtl="0"/>
              <a:t>09/12/2023</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2153708790"/>
      </p:ext>
    </p:extLst>
  </p:cSld>
  <p:clrMapOvr>
    <a:masterClrMapping/>
  </p:clrMapOvr>
  <p:transition spd="slow" advClick="0" advTm="6000">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tango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tango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tango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629156" y="2275165"/>
            <a:ext cx="8933688" cy="2406895"/>
          </a:xfrm>
        </p:spPr>
        <p:txBody>
          <a:bodyPr rtlCol="0" anchor="ctr">
            <a:normAutofit/>
          </a:bodyPr>
          <a:lstStyle>
            <a:lvl1pPr algn="ctr">
              <a:lnSpc>
                <a:spcPct val="83000"/>
              </a:lnSpc>
              <a:defRPr lang="en-US" sz="560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grpSp>
        <p:nvGrpSpPr>
          <p:cNvPr id="16" name="Grup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ttore dirit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Segnaposto tes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Fare clic per modificare gli stili del testo dello schema</a:t>
            </a:r>
          </a:p>
        </p:txBody>
      </p:sp>
      <p:sp>
        <p:nvSpPr>
          <p:cNvPr id="4" name="Segnaposto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448F23ED-F6BB-4CDB-8CED-5F2E9AE92607}" type="datetime1">
              <a:rPr lang="it-IT" smtClean="0"/>
              <a:pPr rtl="0"/>
              <a:t>09/12/2023</a:t>
            </a:fld>
            <a:endParaRPr lang="en-US" dirty="0"/>
          </a:p>
        </p:txBody>
      </p:sp>
      <p:sp>
        <p:nvSpPr>
          <p:cNvPr id="5" name="Segnaposto piè di pagina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pPr rtl="0"/>
              <a:t>‹N›</a:t>
            </a:fld>
            <a:endParaRPr lang="en-US" dirty="0"/>
          </a:p>
        </p:txBody>
      </p:sp>
    </p:spTree>
    <p:extLst>
      <p:ext uri="{BB962C8B-B14F-4D97-AF65-F5344CB8AC3E}">
        <p14:creationId xmlns:p14="http://schemas.microsoft.com/office/powerpoint/2010/main" val="606071433"/>
      </p:ext>
    </p:extLst>
  </p:cSld>
  <p:clrMapOvr>
    <a:masterClrMapping/>
  </p:clrMapOvr>
  <p:transition spd="slow" advClick="0" advTm="600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contenut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5" name="Segnaposto data 4"/>
          <p:cNvSpPr>
            <a:spLocks noGrp="1"/>
          </p:cNvSpPr>
          <p:nvPr>
            <p:ph type="dt" sz="half" idx="10"/>
          </p:nvPr>
        </p:nvSpPr>
        <p:spPr/>
        <p:txBody>
          <a:bodyPr rtlCol="0"/>
          <a:lstStyle/>
          <a:p>
            <a:pPr rtl="0"/>
            <a:fld id="{5BD466EC-ACF2-4AF5-A2DE-2C9D1A6828FD}" type="datetime1">
              <a:rPr lang="it-IT" smtClean="0"/>
              <a:pPr rtl="0"/>
              <a:t>09/12/2023</a:t>
            </a:fld>
            <a:endParaRPr lang="en-US"/>
          </a:p>
        </p:txBody>
      </p:sp>
      <p:sp>
        <p:nvSpPr>
          <p:cNvPr id="6" name="Segnaposto piè di pagina 5"/>
          <p:cNvSpPr>
            <a:spLocks noGrp="1"/>
          </p:cNvSpPr>
          <p:nvPr>
            <p:ph type="ftr" sz="quarter" idx="11"/>
          </p:nvPr>
        </p:nvSpPr>
        <p:spPr/>
        <p:txBody>
          <a:bodyPr rtlCol="0"/>
          <a:lstStyle/>
          <a:p>
            <a:pPr rtl="0"/>
            <a:endParaRPr lang="en-US"/>
          </a:p>
        </p:txBody>
      </p:sp>
      <p:sp>
        <p:nvSpPr>
          <p:cNvPr id="7" name="Segnaposto numero diapositiva 6"/>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2744672162"/>
      </p:ext>
    </p:extLst>
  </p:cSld>
  <p:clrMapOvr>
    <a:masterClrMapping/>
  </p:clrMapOvr>
  <p:transition spd="slow" advClick="0" advTm="6000">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5" name="Segnaposto tes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7" name="Segnaposto data 6"/>
          <p:cNvSpPr>
            <a:spLocks noGrp="1"/>
          </p:cNvSpPr>
          <p:nvPr>
            <p:ph type="dt" sz="half" idx="10"/>
          </p:nvPr>
        </p:nvSpPr>
        <p:spPr/>
        <p:txBody>
          <a:bodyPr rtlCol="0"/>
          <a:lstStyle/>
          <a:p>
            <a:pPr rtl="0"/>
            <a:fld id="{9A48AAC1-8B74-4EE6-9B7A-D8C2183B6272}" type="datetime1">
              <a:rPr lang="it-IT" smtClean="0"/>
              <a:pPr rtl="0"/>
              <a:t>09/12/2023</a:t>
            </a:fld>
            <a:endParaRPr lang="en-US"/>
          </a:p>
        </p:txBody>
      </p:sp>
      <p:sp>
        <p:nvSpPr>
          <p:cNvPr id="8" name="Segnaposto piè di pagina 7"/>
          <p:cNvSpPr>
            <a:spLocks noGrp="1"/>
          </p:cNvSpPr>
          <p:nvPr>
            <p:ph type="ftr" sz="quarter" idx="11"/>
          </p:nvPr>
        </p:nvSpPr>
        <p:spPr/>
        <p:txBody>
          <a:bodyPr rtlCol="0"/>
          <a:lstStyle/>
          <a:p>
            <a:pPr rtl="0"/>
            <a:endParaRPr lang="en-US"/>
          </a:p>
        </p:txBody>
      </p:sp>
      <p:sp>
        <p:nvSpPr>
          <p:cNvPr id="9" name="Segnaposto numero diapositiva 8"/>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2929960713"/>
      </p:ext>
    </p:extLst>
  </p:cSld>
  <p:clrMapOvr>
    <a:masterClrMapping/>
  </p:clrMapOvr>
  <p:transition spd="slow" advClick="0" advTm="6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data 2"/>
          <p:cNvSpPr>
            <a:spLocks noGrp="1"/>
          </p:cNvSpPr>
          <p:nvPr>
            <p:ph type="dt" sz="half" idx="10"/>
          </p:nvPr>
        </p:nvSpPr>
        <p:spPr/>
        <p:txBody>
          <a:bodyPr rtlCol="0"/>
          <a:lstStyle/>
          <a:p>
            <a:pPr rtl="0"/>
            <a:fld id="{5D98DF3E-2C46-4BD0-9CFF-FBAEC93B7840}" type="datetime1">
              <a:rPr lang="it-IT" smtClean="0"/>
              <a:pPr rtl="0"/>
              <a:t>09/12/2023</a:t>
            </a:fld>
            <a:endParaRPr lang="en-US"/>
          </a:p>
        </p:txBody>
      </p:sp>
      <p:sp>
        <p:nvSpPr>
          <p:cNvPr id="4" name="Segnaposto piè di pagina 3"/>
          <p:cNvSpPr>
            <a:spLocks noGrp="1"/>
          </p:cNvSpPr>
          <p:nvPr>
            <p:ph type="ftr" sz="quarter" idx="11"/>
          </p:nvPr>
        </p:nvSpPr>
        <p:spPr/>
        <p:txBody>
          <a:bodyPr rtlCol="0"/>
          <a:lstStyle/>
          <a:p>
            <a:pPr rtl="0"/>
            <a:endParaRPr lang="en-US"/>
          </a:p>
        </p:txBody>
      </p:sp>
      <p:sp>
        <p:nvSpPr>
          <p:cNvPr id="5" name="Segnaposto numero diapositiva 4"/>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2667413146"/>
      </p:ext>
    </p:extLst>
  </p:cSld>
  <p:clrMapOvr>
    <a:masterClrMapping/>
  </p:clrMapOvr>
  <p:transition spd="slow" advClick="0" advTm="6000">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4D9F376C-F698-4333-9878-8CD80B2B39D3}" type="datetime1">
              <a:rPr lang="it-IT" smtClean="0"/>
              <a:pPr rtl="0"/>
              <a:t>09/12/2023</a:t>
            </a:fld>
            <a:endParaRPr lang="en-US"/>
          </a:p>
        </p:txBody>
      </p:sp>
      <p:sp>
        <p:nvSpPr>
          <p:cNvPr id="3" name="Segnaposto piè di pagina 2"/>
          <p:cNvSpPr>
            <a:spLocks noGrp="1"/>
          </p:cNvSpPr>
          <p:nvPr>
            <p:ph type="ftr" sz="quarter" idx="11"/>
          </p:nvPr>
        </p:nvSpPr>
        <p:spPr/>
        <p:txBody>
          <a:bodyPr rtlCol="0"/>
          <a:lstStyle/>
          <a:p>
            <a:pPr rtl="0"/>
            <a:endParaRPr lang="en-US"/>
          </a:p>
        </p:txBody>
      </p:sp>
      <p:sp>
        <p:nvSpPr>
          <p:cNvPr id="4" name="Segnaposto numero diapositiva 3"/>
          <p:cNvSpPr>
            <a:spLocks noGrp="1"/>
          </p:cNvSpPr>
          <p:nvPr>
            <p:ph type="sldNum" sz="quarter" idx="12"/>
          </p:nvPr>
        </p:nvSpPr>
        <p:spPr/>
        <p:txBody>
          <a:bodyPr rtlCol="0"/>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907247122"/>
      </p:ext>
    </p:extLst>
  </p:cSld>
  <p:clrMapOvr>
    <a:masterClrMapping/>
  </p:clrMapOvr>
  <p:transition spd="slow" advClick="0" advTm="6000">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tango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it-IT"/>
              <a:t>Fare clic per modificare lo stile del titolo dello schema</a:t>
            </a:r>
            <a:endParaRPr lang="en-US" dirty="0"/>
          </a:p>
        </p:txBody>
      </p:sp>
      <p:sp>
        <p:nvSpPr>
          <p:cNvPr id="3" name="Segnaposto contenut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testo 3"/>
          <p:cNvSpPr>
            <a:spLocks noGrp="1"/>
          </p:cNvSpPr>
          <p:nvPr>
            <p:ph type="body" sz="half" idx="2" hasCustomPrompt="1"/>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 dirty="0"/>
              <a:t>Fare clic per modificare lo stile del titolo</a:t>
            </a:r>
          </a:p>
        </p:txBody>
      </p:sp>
      <p:sp>
        <p:nvSpPr>
          <p:cNvPr id="8" name="Segnaposto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7579D569-2C97-4786-A562-991193493077}" type="datetime1">
              <a:rPr lang="it-IT" smtClean="0"/>
              <a:pPr rtl="0"/>
              <a:t>09/12/2023</a:t>
            </a:fld>
            <a:endParaRPr lang="en-US"/>
          </a:p>
        </p:txBody>
      </p:sp>
      <p:sp>
        <p:nvSpPr>
          <p:cNvPr id="9" name="Segnaposto piè di pagina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Segnaposto numero diapositiva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2488602163"/>
      </p:ext>
    </p:extLst>
  </p:cSld>
  <p:clrMapOvr>
    <a:masterClrMapping/>
  </p:clrMapOvr>
  <p:transition spd="slow" advClick="0" advTm="6000">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endParaRPr lang="en-US" dirty="0"/>
          </a:p>
        </p:txBody>
      </p:sp>
      <p:sp>
        <p:nvSpPr>
          <p:cNvPr id="5" name="Segnaposto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3D5E0B24-8B1C-463E-9C62-AF58AAE602D6}" type="datetime1">
              <a:rPr lang="it-IT" smtClean="0"/>
              <a:pPr rtl="0"/>
              <a:t>09/12/2023</a:t>
            </a:fld>
            <a:endParaRPr lang="en-US" dirty="0"/>
          </a:p>
        </p:txBody>
      </p:sp>
      <p:sp>
        <p:nvSpPr>
          <p:cNvPr id="6" name="Segnaposto piè di pagina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Segnaposto numero diapositiva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pPr rtl="0"/>
              <a:t>‹N›</a:t>
            </a:fld>
            <a:endParaRPr lang="en-US"/>
          </a:p>
        </p:txBody>
      </p:sp>
      <p:sp>
        <p:nvSpPr>
          <p:cNvPr id="12" name="Rettango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it-IT"/>
              <a:t>Fare clic per modificare lo stile del titolo dello schema</a:t>
            </a:r>
            <a:endParaRPr lang="en-US" dirty="0"/>
          </a:p>
        </p:txBody>
      </p:sp>
      <p:sp>
        <p:nvSpPr>
          <p:cNvPr id="4" name="Segnaposto test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Tree>
    <p:extLst>
      <p:ext uri="{BB962C8B-B14F-4D97-AF65-F5344CB8AC3E}">
        <p14:creationId xmlns:p14="http://schemas.microsoft.com/office/powerpoint/2010/main" val="2678223080"/>
      </p:ext>
    </p:extLst>
  </p:cSld>
  <p:clrMapOvr>
    <a:masterClrMapping/>
  </p:clrMapOvr>
  <p:transition spd="slow" advClick="0" advTm="6000">
    <p:blinds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tango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tango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Segnaposto tito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it"/>
              <a:t>Fare clic per modificare lo stile del titolo dello schema</a:t>
            </a:r>
            <a:endParaRPr lang="en-US" dirty="0"/>
          </a:p>
        </p:txBody>
      </p:sp>
      <p:sp>
        <p:nvSpPr>
          <p:cNvPr id="3" name="Segnaposto tes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it"/>
              <a:t>Fare clic per modificare gli stili del testo dello schema</a:t>
            </a:r>
          </a:p>
          <a:p>
            <a:pPr lvl="1" rtl="0"/>
            <a:r>
              <a:rPr lang="it"/>
              <a:t>Secondo livello</a:t>
            </a:r>
          </a:p>
          <a:p>
            <a:pPr lvl="2" rtl="0"/>
            <a:r>
              <a:rPr lang="it"/>
              <a:t>Terzo livello</a:t>
            </a:r>
          </a:p>
          <a:p>
            <a:pPr lvl="3" rtl="0"/>
            <a:r>
              <a:rPr lang="it"/>
              <a:t>Quarto livello</a:t>
            </a:r>
          </a:p>
          <a:p>
            <a:pPr lvl="4" rtl="0"/>
            <a:r>
              <a:rPr lang="it"/>
              <a:t>Quinto livello</a:t>
            </a:r>
            <a:endParaRPr lang="en-US" dirty="0"/>
          </a:p>
        </p:txBody>
      </p:sp>
      <p:sp>
        <p:nvSpPr>
          <p:cNvPr id="4" name="Segnaposto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B7732347-0869-477C-BE48-3F9F51733ED7}" type="datetime1">
              <a:rPr lang="it-IT" smtClean="0"/>
              <a:pPr rtl="0"/>
              <a:t>09/12/2023</a:t>
            </a:fld>
            <a:endParaRPr lang="en-US" dirty="0"/>
          </a:p>
        </p:txBody>
      </p:sp>
      <p:sp>
        <p:nvSpPr>
          <p:cNvPr id="5" name="Segnaposto piè di pagina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pPr rtl="0"/>
              <a:t>‹N›</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transition spd="slow" advClick="0" advTm="6000">
    <p:blinds dir="vert"/>
  </p:transition>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diagramData" Target="../diagrams/data3.xml"/><Relationship Id="rId3" Type="http://schemas.openxmlformats.org/officeDocument/2006/relationships/diagramLayout" Target="../diagrams/layout2.xml"/><Relationship Id="rId7" Type="http://schemas.openxmlformats.org/officeDocument/2006/relationships/image" Target="../media/image4.png"/><Relationship Id="rId12" Type="http://schemas.openxmlformats.org/officeDocument/2006/relationships/hyperlink" Target="https://www.accordo.it/article/viewPub/76596" TargetMode="External"/><Relationship Id="rId17" Type="http://schemas.microsoft.com/office/2007/relationships/diagramDrawing" Target="../diagrams/drawing3.xml"/><Relationship Id="rId2" Type="http://schemas.openxmlformats.org/officeDocument/2006/relationships/diagramData" Target="../diagrams/data2.xml"/><Relationship Id="rId16" Type="http://schemas.openxmlformats.org/officeDocument/2006/relationships/diagramColors" Target="../diagrams/colors3.xml"/><Relationship Id="rId1" Type="http://schemas.openxmlformats.org/officeDocument/2006/relationships/slideLayout" Target="../slideLayouts/slideLayout8.xml"/><Relationship Id="rId6" Type="http://schemas.microsoft.com/office/2007/relationships/diagramDrawing" Target="../diagrams/drawing2.xml"/><Relationship Id="rId11" Type="http://schemas.openxmlformats.org/officeDocument/2006/relationships/image" Target="../media/image8.jpg"/><Relationship Id="rId5" Type="http://schemas.openxmlformats.org/officeDocument/2006/relationships/diagramColors" Target="../diagrams/colors2.xml"/><Relationship Id="rId15" Type="http://schemas.openxmlformats.org/officeDocument/2006/relationships/diagramQuickStyle" Target="../diagrams/quickStyle3.xml"/><Relationship Id="rId10" Type="http://schemas.openxmlformats.org/officeDocument/2006/relationships/image" Target="../media/image7.jpeg"/><Relationship Id="rId4" Type="http://schemas.openxmlformats.org/officeDocument/2006/relationships/diagramQuickStyle" Target="../diagrams/quickStyle2.xml"/><Relationship Id="rId9" Type="http://schemas.openxmlformats.org/officeDocument/2006/relationships/image" Target="../media/image6.jpeg"/><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on tessuto, tabella, rosso, coperto&#10;&#10;Descrizione generata automaticament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pic>
      <p:sp>
        <p:nvSpPr>
          <p:cNvPr id="64" name="Rettangolo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ttangolo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olo 1">
            <a:extLst>
              <a:ext uri="{FF2B5EF4-FFF2-40B4-BE49-F238E27FC236}">
                <a16:creationId xmlns:a16="http://schemas.microsoft.com/office/drawing/2014/main" id="{18C3B467-088C-4F3D-A9A7-105C4E1E20CD}"/>
              </a:ext>
            </a:extLst>
          </p:cNvPr>
          <p:cNvSpPr>
            <a:spLocks noGrp="1"/>
          </p:cNvSpPr>
          <p:nvPr>
            <p:ph type="ctrTitle"/>
          </p:nvPr>
        </p:nvSpPr>
        <p:spPr>
          <a:xfrm>
            <a:off x="1103272" y="1975104"/>
            <a:ext cx="5120639" cy="200581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FF99FF"/>
            </a:solidFill>
          </a:ln>
        </p:spPr>
        <p:txBody>
          <a:bodyPr rtlCol="0">
            <a:normAutofit/>
          </a:bodyPr>
          <a:lstStyle/>
          <a:p>
            <a:pPr rtl="0"/>
            <a:r>
              <a:rPr lang="it-IT" sz="4400" dirty="0">
                <a:solidFill>
                  <a:srgbClr val="0000FF"/>
                </a:solidFill>
                <a:effectLst>
                  <a:outerShdw blurRad="38100" dist="38100" dir="2700000" algn="tl">
                    <a:srgbClr val="000000">
                      <a:alpha val="43137"/>
                    </a:srgbClr>
                  </a:outerShdw>
                </a:effectLst>
              </a:rPr>
              <a:t>O</a:t>
            </a:r>
            <a:r>
              <a:rPr lang="it" sz="4400" dirty="0">
                <a:solidFill>
                  <a:srgbClr val="0000FF"/>
                </a:solidFill>
                <a:effectLst>
                  <a:outerShdw blurRad="38100" dist="38100" dir="2700000" algn="tl">
                    <a:srgbClr val="000000">
                      <a:alpha val="43137"/>
                    </a:srgbClr>
                  </a:outerShdw>
                </a:effectLst>
              </a:rPr>
              <a:t>fferta</a:t>
            </a:r>
            <a:br>
              <a:rPr lang="it" sz="4400" dirty="0">
                <a:solidFill>
                  <a:srgbClr val="0000FF"/>
                </a:solidFill>
                <a:effectLst>
                  <a:outerShdw blurRad="38100" dist="38100" dir="2700000" algn="tl">
                    <a:srgbClr val="000000">
                      <a:alpha val="43137"/>
                    </a:srgbClr>
                  </a:outerShdw>
                </a:effectLst>
              </a:rPr>
            </a:br>
            <a:r>
              <a:rPr lang="it" sz="4400" dirty="0">
                <a:solidFill>
                  <a:srgbClr val="0000FF"/>
                </a:solidFill>
                <a:effectLst>
                  <a:outerShdw blurRad="38100" dist="38100" dir="2700000" algn="tl">
                    <a:srgbClr val="000000">
                      <a:alpha val="43137"/>
                    </a:srgbClr>
                  </a:outerShdw>
                </a:effectLst>
              </a:rPr>
              <a:t>formativa</a:t>
            </a:r>
          </a:p>
        </p:txBody>
      </p:sp>
      <p:sp>
        <p:nvSpPr>
          <p:cNvPr id="3" name="Sottotitolo 2">
            <a:extLst>
              <a:ext uri="{FF2B5EF4-FFF2-40B4-BE49-F238E27FC236}">
                <a16:creationId xmlns:a16="http://schemas.microsoft.com/office/drawing/2014/main" id="{C8722DDC-8EEE-4A06-8DFE-B44871EAA2CF}"/>
              </a:ext>
            </a:extLst>
          </p:cNvPr>
          <p:cNvSpPr>
            <a:spLocks noGrp="1"/>
          </p:cNvSpPr>
          <p:nvPr>
            <p:ph type="subTitle" idx="1"/>
          </p:nvPr>
        </p:nvSpPr>
        <p:spPr>
          <a:xfrm>
            <a:off x="1103271" y="3990546"/>
            <a:ext cx="5120640" cy="89235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FF99FF"/>
            </a:solidFill>
          </a:ln>
          <a:effectLst>
            <a:outerShdw blurRad="50800" dist="38100" dir="2700000" algn="tl" rotWithShape="0">
              <a:prstClr val="black">
                <a:alpha val="40000"/>
              </a:prstClr>
            </a:outerShdw>
          </a:effectLst>
        </p:spPr>
        <p:txBody>
          <a:bodyPr rtlCol="0">
            <a:normAutofit fontScale="77500" lnSpcReduction="20000"/>
          </a:bodyPr>
          <a:lstStyle/>
          <a:p>
            <a:pPr rtl="0"/>
            <a:r>
              <a:rPr lang="it-IT" b="1" dirty="0">
                <a:solidFill>
                  <a:srgbClr val="0000FF"/>
                </a:solidFill>
                <a:effectLst>
                  <a:outerShdw blurRad="38100" dist="38100" dir="2700000" algn="tl">
                    <a:srgbClr val="000000">
                      <a:alpha val="43137"/>
                    </a:srgbClr>
                  </a:outerShdw>
                </a:effectLst>
              </a:rPr>
              <a:t>S</a:t>
            </a:r>
            <a:r>
              <a:rPr lang="it" b="1" dirty="0">
                <a:solidFill>
                  <a:srgbClr val="0000FF"/>
                </a:solidFill>
              </a:rPr>
              <a:t>cuola secondaria di primo grado</a:t>
            </a:r>
          </a:p>
          <a:p>
            <a:pPr rtl="0"/>
            <a:r>
              <a:rPr lang="it" b="1" dirty="0">
                <a:solidFill>
                  <a:srgbClr val="0000FF"/>
                </a:solidFill>
              </a:rPr>
              <a:t> Miccichè-Lipparini</a:t>
            </a:r>
          </a:p>
          <a:p>
            <a:pPr rtl="0"/>
            <a:r>
              <a:rPr lang="it" b="1" dirty="0">
                <a:solidFill>
                  <a:srgbClr val="0000FF"/>
                </a:solidFill>
              </a:rPr>
              <a:t>2023-2024</a:t>
            </a:r>
          </a:p>
          <a:p>
            <a:pPr rtl="0"/>
            <a:r>
              <a:rPr lang="it" b="1" dirty="0">
                <a:solidFill>
                  <a:srgbClr val="0000FF"/>
                </a:solidFill>
              </a:rPr>
              <a:t>SCICLI</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advClick="0" advTm="1000">
        <p:blinds dir="vert"/>
      </p:transition>
    </mc:Choice>
    <mc:Fallback>
      <p:transition advClick="0"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405CF68B-FF39-4FE0-A0A2-7E5C2C1CC1FA}"/>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b="33"/>
          <a:stretch>
            <a:fillRect/>
          </a:stretch>
        </p:blipFill>
        <p:spPr>
          <a:xfrm>
            <a:off x="1920644" y="4928024"/>
            <a:ext cx="2425737" cy="1765126"/>
          </a:xfrm>
        </p:spPr>
      </p:pic>
      <p:sp>
        <p:nvSpPr>
          <p:cNvPr id="3" name="Segnaposto data 2">
            <a:extLst>
              <a:ext uri="{FF2B5EF4-FFF2-40B4-BE49-F238E27FC236}">
                <a16:creationId xmlns:a16="http://schemas.microsoft.com/office/drawing/2014/main" id="{EFE800BD-943E-45B0-94A1-0189B2F57645}"/>
              </a:ext>
            </a:extLst>
          </p:cNvPr>
          <p:cNvSpPr>
            <a:spLocks noGrp="1"/>
          </p:cNvSpPr>
          <p:nvPr>
            <p:ph type="dt" sz="half" idx="10"/>
          </p:nvPr>
        </p:nvSpPr>
        <p:spPr>
          <a:xfrm>
            <a:off x="5635704" y="5990652"/>
            <a:ext cx="2071963" cy="365760"/>
          </a:xfrm>
        </p:spPr>
        <p:txBody>
          <a:bodyPr/>
          <a:lstStyle/>
          <a:p>
            <a:pPr rtl="0"/>
            <a:fld id="{3D5E0B24-8B1C-463E-9C62-AF58AAE602D6}" type="datetime1">
              <a:rPr lang="it-IT" smtClean="0"/>
              <a:pPr rtl="0"/>
              <a:t>09/12/2023</a:t>
            </a:fld>
            <a:endParaRPr lang="en-US" dirty="0"/>
          </a:p>
        </p:txBody>
      </p:sp>
      <p:sp>
        <p:nvSpPr>
          <p:cNvPr id="4" name="Titolo 3">
            <a:extLst>
              <a:ext uri="{FF2B5EF4-FFF2-40B4-BE49-F238E27FC236}">
                <a16:creationId xmlns:a16="http://schemas.microsoft.com/office/drawing/2014/main" id="{80DBFAD4-F482-4531-8099-64109F01D751}"/>
              </a:ext>
            </a:extLst>
          </p:cNvPr>
          <p:cNvSpPr>
            <a:spLocks noGrp="1"/>
          </p:cNvSpPr>
          <p:nvPr>
            <p:ph type="title"/>
          </p:nvPr>
        </p:nvSpPr>
        <p:spPr/>
        <p:txBody>
          <a:bodyPr/>
          <a:lstStyle/>
          <a:p>
            <a:r>
              <a:rPr lang="it-IT" dirty="0"/>
              <a:t>Arricchiscono l’Offerta Formativa:</a:t>
            </a:r>
          </a:p>
        </p:txBody>
      </p:sp>
      <p:sp>
        <p:nvSpPr>
          <p:cNvPr id="5" name="Segnaposto testo 4">
            <a:extLst>
              <a:ext uri="{FF2B5EF4-FFF2-40B4-BE49-F238E27FC236}">
                <a16:creationId xmlns:a16="http://schemas.microsoft.com/office/drawing/2014/main" id="{07BDA62C-DF66-4857-8F2D-E074DC06BEE6}"/>
              </a:ext>
            </a:extLst>
          </p:cNvPr>
          <p:cNvSpPr>
            <a:spLocks noGrp="1"/>
          </p:cNvSpPr>
          <p:nvPr>
            <p:ph type="body" sz="half" idx="2"/>
          </p:nvPr>
        </p:nvSpPr>
        <p:spPr>
          <a:xfrm>
            <a:off x="8477250" y="2386584"/>
            <a:ext cx="3263268" cy="3511296"/>
          </a:xfrm>
        </p:spPr>
        <p:txBody>
          <a:bodyPr>
            <a:normAutofit fontScale="55000" lnSpcReduction="20000"/>
          </a:bodyPr>
          <a:lstStyle/>
          <a:p>
            <a:pPr marL="285750" indent="-285750">
              <a:buFont typeface="Wingdings" panose="05000000000000000000" pitchFamily="2" charset="2"/>
              <a:buChar char="ü"/>
            </a:pPr>
            <a:r>
              <a:rPr lang="it-IT" dirty="0"/>
              <a:t>I progetti PNRR </a:t>
            </a:r>
          </a:p>
          <a:p>
            <a:pPr marL="285750" indent="-285750">
              <a:buFont typeface="Wingdings" panose="05000000000000000000" pitchFamily="2" charset="2"/>
              <a:buChar char="ü"/>
            </a:pPr>
            <a:r>
              <a:rPr lang="it-IT" dirty="0"/>
              <a:t>I progetti STEM e di MULTILINGUISMO</a:t>
            </a:r>
          </a:p>
          <a:p>
            <a:pPr marL="285750" indent="-285750">
              <a:buFont typeface="Wingdings" panose="05000000000000000000" pitchFamily="2" charset="2"/>
              <a:buChar char="ü"/>
            </a:pPr>
            <a:r>
              <a:rPr lang="it-IT" dirty="0"/>
              <a:t>Robotica e attività previste dal PNSD</a:t>
            </a:r>
          </a:p>
          <a:p>
            <a:pPr marL="285750" indent="-285750">
              <a:buFont typeface="Wingdings" panose="05000000000000000000" pitchFamily="2" charset="2"/>
              <a:buChar char="ü"/>
            </a:pPr>
            <a:r>
              <a:rPr lang="it-IT" dirty="0"/>
              <a:t>Progetti di alfabetizzazione/ facilitazione linguistica.</a:t>
            </a:r>
          </a:p>
          <a:p>
            <a:pPr marL="285750" indent="-285750">
              <a:buFont typeface="Wingdings" panose="05000000000000000000" pitchFamily="2" charset="2"/>
              <a:buChar char="ü"/>
            </a:pPr>
            <a:r>
              <a:rPr lang="it-IT" dirty="0"/>
              <a:t>Progetti di recupero/consolidamento/potenziamento </a:t>
            </a:r>
          </a:p>
          <a:p>
            <a:pPr marL="285750" indent="-285750">
              <a:buFont typeface="Wingdings" panose="05000000000000000000" pitchFamily="2" charset="2"/>
              <a:buChar char="ü"/>
            </a:pPr>
            <a:r>
              <a:rPr lang="it-IT" dirty="0"/>
              <a:t>Preparazione all’INVALSI</a:t>
            </a:r>
          </a:p>
          <a:p>
            <a:pPr marL="285750" indent="-285750">
              <a:buFont typeface="Wingdings" panose="05000000000000000000" pitchFamily="2" charset="2"/>
              <a:buChar char="ü"/>
            </a:pPr>
            <a:r>
              <a:rPr lang="it-IT" dirty="0"/>
              <a:t>Corso di Latino</a:t>
            </a:r>
          </a:p>
          <a:p>
            <a:pPr marL="285750" indent="-285750">
              <a:buFont typeface="Wingdings" panose="05000000000000000000" pitchFamily="2" charset="2"/>
              <a:buChar char="ü"/>
            </a:pPr>
            <a:r>
              <a:rPr lang="it-IT" dirty="0"/>
              <a:t>Giornalino d’istituto</a:t>
            </a:r>
          </a:p>
          <a:p>
            <a:pPr marL="285750" indent="-285750">
              <a:buFont typeface="Wingdings" panose="05000000000000000000" pitchFamily="2" charset="2"/>
              <a:buChar char="ü"/>
            </a:pPr>
            <a:r>
              <a:rPr lang="it-IT" dirty="0"/>
              <a:t>Visione di spettacoli in lingua inglese/francese</a:t>
            </a:r>
          </a:p>
          <a:p>
            <a:pPr marL="285750" indent="-285750">
              <a:buFont typeface="Wingdings" panose="05000000000000000000" pitchFamily="2" charset="2"/>
              <a:buChar char="ü"/>
            </a:pPr>
            <a:r>
              <a:rPr lang="it-IT" dirty="0"/>
              <a:t>Visite di istruzioni </a:t>
            </a:r>
          </a:p>
          <a:p>
            <a:pPr marL="285750" indent="-285750">
              <a:buFont typeface="Wingdings" panose="05000000000000000000" pitchFamily="2" charset="2"/>
              <a:buChar char="ü"/>
            </a:pPr>
            <a:r>
              <a:rPr lang="it-IT" dirty="0"/>
              <a:t>Viaggi di istruzione</a:t>
            </a:r>
          </a:p>
          <a:p>
            <a:pPr marL="285750" indent="-285750">
              <a:buFont typeface="Wingdings" panose="05000000000000000000" pitchFamily="2" charset="2"/>
              <a:buChar char="ü"/>
            </a:pPr>
            <a:r>
              <a:rPr lang="it-IT" dirty="0"/>
              <a:t>Stage linguistico nel Regno Unito</a:t>
            </a:r>
          </a:p>
          <a:p>
            <a:pPr marL="285750" indent="-285750">
              <a:buFont typeface="Wingdings" panose="05000000000000000000" pitchFamily="2" charset="2"/>
              <a:buChar char="ü"/>
            </a:pPr>
            <a:r>
              <a:rPr lang="it-IT" dirty="0"/>
              <a:t>Collaborazione con altre agenzie educative presenti nel territorio.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endParaRPr lang="it-IT" dirty="0"/>
          </a:p>
          <a:p>
            <a:endParaRPr lang="it-IT" dirty="0"/>
          </a:p>
        </p:txBody>
      </p:sp>
      <p:pic>
        <p:nvPicPr>
          <p:cNvPr id="8" name="Immagine 7">
            <a:extLst>
              <a:ext uri="{FF2B5EF4-FFF2-40B4-BE49-F238E27FC236}">
                <a16:creationId xmlns:a16="http://schemas.microsoft.com/office/drawing/2014/main" id="{435318D5-57D1-486D-8568-2DF98AB91379}"/>
              </a:ext>
            </a:extLst>
          </p:cNvPr>
          <p:cNvPicPr>
            <a:picLocks noChangeAspect="1"/>
          </p:cNvPicPr>
          <p:nvPr/>
        </p:nvPicPr>
        <p:blipFill rotWithShape="1">
          <a:blip r:embed="rId3" cstate="print"/>
          <a:srcRect b="-77"/>
          <a:stretch/>
        </p:blipFill>
        <p:spPr>
          <a:xfrm>
            <a:off x="4427065" y="4708103"/>
            <a:ext cx="2219025" cy="1985047"/>
          </a:xfrm>
          <a:prstGeom prst="rect">
            <a:avLst/>
          </a:prstGeom>
        </p:spPr>
      </p:pic>
      <p:pic>
        <p:nvPicPr>
          <p:cNvPr id="1026" name="Picture 2">
            <a:extLst>
              <a:ext uri="{FF2B5EF4-FFF2-40B4-BE49-F238E27FC236}">
                <a16:creationId xmlns:a16="http://schemas.microsoft.com/office/drawing/2014/main" id="{E29DAF18-5328-4CE3-8510-BB028DA2EE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61"/>
          <a:stretch/>
        </p:blipFill>
        <p:spPr bwMode="auto">
          <a:xfrm>
            <a:off x="3133513" y="161386"/>
            <a:ext cx="1933364" cy="1783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898990-CFA2-4455-9B7F-CADE0E903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43" y="164850"/>
            <a:ext cx="2867025" cy="1765126"/>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CAA96968-5FEC-4C8D-9A1E-1467E86E2C9F}"/>
              </a:ext>
            </a:extLst>
          </p:cNvPr>
          <p:cNvPicPr>
            <a:picLocks noChangeAspect="1"/>
          </p:cNvPicPr>
          <p:nvPr/>
        </p:nvPicPr>
        <p:blipFill>
          <a:blip r:embed="rId6" cstate="print"/>
          <a:stretch>
            <a:fillRect/>
          </a:stretch>
        </p:blipFill>
        <p:spPr>
          <a:xfrm>
            <a:off x="152550" y="1929976"/>
            <a:ext cx="3932346" cy="2949260"/>
          </a:xfrm>
          <a:prstGeom prst="rect">
            <a:avLst/>
          </a:prstGeom>
        </p:spPr>
      </p:pic>
      <p:pic>
        <p:nvPicPr>
          <p:cNvPr id="1030" name="Picture 6" descr="Risultato immagini per puglia trulli&quot;">
            <a:extLst>
              <a:ext uri="{FF2B5EF4-FFF2-40B4-BE49-F238E27FC236}">
                <a16:creationId xmlns:a16="http://schemas.microsoft.com/office/drawing/2014/main" id="{C7BB634E-6F59-4270-A2B5-C594D6CEEE8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8" b="-7"/>
          <a:stretch/>
        </p:blipFill>
        <p:spPr bwMode="auto">
          <a:xfrm>
            <a:off x="5185922" y="161386"/>
            <a:ext cx="2261850" cy="1783698"/>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E835976F-0709-0002-A938-E173A6049B3C}"/>
              </a:ext>
            </a:extLst>
          </p:cNvPr>
          <p:cNvPicPr>
            <a:picLocks noChangeAspect="1"/>
          </p:cNvPicPr>
          <p:nvPr/>
        </p:nvPicPr>
        <p:blipFill rotWithShape="1">
          <a:blip r:embed="rId8"/>
          <a:srcRect t="16110"/>
          <a:stretch/>
        </p:blipFill>
        <p:spPr>
          <a:xfrm>
            <a:off x="147443" y="4635627"/>
            <a:ext cx="1733023" cy="2057523"/>
          </a:xfrm>
          <a:prstGeom prst="rect">
            <a:avLst/>
          </a:prstGeom>
        </p:spPr>
      </p:pic>
      <p:pic>
        <p:nvPicPr>
          <p:cNvPr id="2" name="Immagine 1">
            <a:extLst>
              <a:ext uri="{FF2B5EF4-FFF2-40B4-BE49-F238E27FC236}">
                <a16:creationId xmlns:a16="http://schemas.microsoft.com/office/drawing/2014/main" id="{7A8D61A0-5B8E-5FB8-8961-677428D99006}"/>
              </a:ext>
            </a:extLst>
          </p:cNvPr>
          <p:cNvPicPr>
            <a:picLocks noChangeAspect="1"/>
          </p:cNvPicPr>
          <p:nvPr/>
        </p:nvPicPr>
        <p:blipFill rotWithShape="1">
          <a:blip r:embed="rId9"/>
          <a:srcRect l="2713" t="9357" r="3050"/>
          <a:stretch/>
        </p:blipFill>
        <p:spPr>
          <a:xfrm>
            <a:off x="6628195" y="4761312"/>
            <a:ext cx="1849055" cy="1657666"/>
          </a:xfrm>
          <a:prstGeom prst="rect">
            <a:avLst/>
          </a:prstGeom>
        </p:spPr>
      </p:pic>
      <p:pic>
        <p:nvPicPr>
          <p:cNvPr id="13" name="Immagine 12">
            <a:extLst>
              <a:ext uri="{FF2B5EF4-FFF2-40B4-BE49-F238E27FC236}">
                <a16:creationId xmlns:a16="http://schemas.microsoft.com/office/drawing/2014/main" id="{C62EF1FC-D1A3-AB9F-E86D-26CBA46EA062}"/>
              </a:ext>
            </a:extLst>
          </p:cNvPr>
          <p:cNvPicPr>
            <a:picLocks noChangeAspect="1"/>
          </p:cNvPicPr>
          <p:nvPr/>
        </p:nvPicPr>
        <p:blipFill>
          <a:blip r:embed="rId10"/>
          <a:stretch>
            <a:fillRect/>
          </a:stretch>
        </p:blipFill>
        <p:spPr>
          <a:xfrm>
            <a:off x="4165580" y="2115491"/>
            <a:ext cx="3652614" cy="2645821"/>
          </a:xfrm>
          <a:prstGeom prst="rect">
            <a:avLst/>
          </a:prstGeom>
        </p:spPr>
      </p:pic>
    </p:spTree>
    <p:extLst>
      <p:ext uri="{BB962C8B-B14F-4D97-AF65-F5344CB8AC3E}">
        <p14:creationId xmlns:p14="http://schemas.microsoft.com/office/powerpoint/2010/main" val="7339351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CE243E-84AC-3EAE-7C4A-01882D7C2498}"/>
              </a:ext>
            </a:extLst>
          </p:cNvPr>
          <p:cNvSpPr>
            <a:spLocks noGrp="1"/>
          </p:cNvSpPr>
          <p:nvPr>
            <p:ph type="title"/>
          </p:nvPr>
        </p:nvSpPr>
        <p:spPr>
          <a:xfrm>
            <a:off x="8458200" y="607392"/>
            <a:ext cx="3161963" cy="839668"/>
          </a:xfrm>
        </p:spPr>
        <p:txBody>
          <a:bodyPr/>
          <a:lstStyle/>
          <a:p>
            <a:r>
              <a:rPr lang="it-IT" dirty="0"/>
              <a:t>Quale metodo usiamo in classe?</a:t>
            </a:r>
          </a:p>
        </p:txBody>
      </p:sp>
      <p:pic>
        <p:nvPicPr>
          <p:cNvPr id="7" name="Segnaposto contenuto 6">
            <a:extLst>
              <a:ext uri="{FF2B5EF4-FFF2-40B4-BE49-F238E27FC236}">
                <a16:creationId xmlns:a16="http://schemas.microsoft.com/office/drawing/2014/main" id="{965FE98E-4261-BB05-FC73-585669EB83B4}"/>
              </a:ext>
            </a:extLst>
          </p:cNvPr>
          <p:cNvPicPr>
            <a:picLocks noGrp="1" noChangeAspect="1"/>
          </p:cNvPicPr>
          <p:nvPr>
            <p:ph idx="1"/>
          </p:nvPr>
        </p:nvPicPr>
        <p:blipFill>
          <a:blip r:embed="rId2"/>
          <a:stretch>
            <a:fillRect/>
          </a:stretch>
        </p:blipFill>
        <p:spPr>
          <a:xfrm>
            <a:off x="279142" y="160285"/>
            <a:ext cx="2060627" cy="1030313"/>
          </a:xfrm>
        </p:spPr>
      </p:pic>
      <p:sp>
        <p:nvSpPr>
          <p:cNvPr id="4" name="Segnaposto testo 3">
            <a:extLst>
              <a:ext uri="{FF2B5EF4-FFF2-40B4-BE49-F238E27FC236}">
                <a16:creationId xmlns:a16="http://schemas.microsoft.com/office/drawing/2014/main" id="{61D46F33-CEC9-C7F7-DFC5-759FF8727179}"/>
              </a:ext>
            </a:extLst>
          </p:cNvPr>
          <p:cNvSpPr>
            <a:spLocks noGrp="1"/>
          </p:cNvSpPr>
          <p:nvPr>
            <p:ph type="body" sz="half" idx="2"/>
          </p:nvPr>
        </p:nvSpPr>
        <p:spPr/>
        <p:txBody>
          <a:bodyPr>
            <a:normAutofit fontScale="62500" lnSpcReduction="20000"/>
          </a:bodyPr>
          <a:lstStyle/>
          <a:p>
            <a:r>
              <a:rPr lang="it-IT" sz="1900" dirty="0"/>
              <a:t>Difficile dare una risposta sola perché gli alunni apprendono con stili e ritmi diversi tali da determinare la singolarità di ogni gruppo classe. Attraverso una attenta e continuata osservazione dei nostri alunni, noi docenti, riusciamo ad individuare la loro complessità ed unicità e scegliamo di conseguenza la modalità di intervento consona. La scelta delle metodologie, la capacità di adattare il nostro stile di comunicazione, la creazione industriosa di una pluralità di occasioni e di spazi di apprendimento vengono </a:t>
            </a:r>
            <a:r>
              <a:rPr lang="it-IT" sz="1900" dirty="0" err="1"/>
              <a:t>ri</a:t>
            </a:r>
            <a:r>
              <a:rPr lang="it-IT" sz="1900" dirty="0"/>
              <a:t>-adattati di volta in volta </a:t>
            </a:r>
            <a:r>
              <a:rPr lang="it-IT" sz="1900" dirty="0" err="1"/>
              <a:t>affinchè</a:t>
            </a:r>
            <a:r>
              <a:rPr lang="it-IT" sz="1900" dirty="0"/>
              <a:t> sia garantita la valorizzazione di tutti e di ciascuno, senza nessuno escluso. Ecco perché tutti noi insegnanti dell’I.C. Dantoni siamo in continuo aggiornamento in un’ottica di formazione continua.</a:t>
            </a:r>
          </a:p>
          <a:p>
            <a:endParaRPr lang="it-IT" dirty="0"/>
          </a:p>
        </p:txBody>
      </p:sp>
      <p:sp>
        <p:nvSpPr>
          <p:cNvPr id="5" name="Segnaposto data 4">
            <a:extLst>
              <a:ext uri="{FF2B5EF4-FFF2-40B4-BE49-F238E27FC236}">
                <a16:creationId xmlns:a16="http://schemas.microsoft.com/office/drawing/2014/main" id="{1A034EC3-8EFC-337C-9D15-167EB7AD115A}"/>
              </a:ext>
            </a:extLst>
          </p:cNvPr>
          <p:cNvSpPr>
            <a:spLocks noGrp="1"/>
          </p:cNvSpPr>
          <p:nvPr>
            <p:ph type="dt" sz="half" idx="10"/>
          </p:nvPr>
        </p:nvSpPr>
        <p:spPr/>
        <p:txBody>
          <a:bodyPr/>
          <a:lstStyle/>
          <a:p>
            <a:pPr rtl="0"/>
            <a:fld id="{7579D569-2C97-4786-A562-991193493077}" type="datetime1">
              <a:rPr lang="it-IT" smtClean="0"/>
              <a:pPr rtl="0"/>
              <a:t>09/12/2023</a:t>
            </a:fld>
            <a:endParaRPr lang="en-US"/>
          </a:p>
        </p:txBody>
      </p:sp>
      <p:sp>
        <p:nvSpPr>
          <p:cNvPr id="9" name="Rettangolo con angoli arrotondati 8">
            <a:extLst>
              <a:ext uri="{FF2B5EF4-FFF2-40B4-BE49-F238E27FC236}">
                <a16:creationId xmlns:a16="http://schemas.microsoft.com/office/drawing/2014/main" id="{1C4FCBEC-2CC1-3908-4818-BB6AC44BE8AC}"/>
              </a:ext>
            </a:extLst>
          </p:cNvPr>
          <p:cNvSpPr/>
          <p:nvPr/>
        </p:nvSpPr>
        <p:spPr>
          <a:xfrm>
            <a:off x="423144" y="1354136"/>
            <a:ext cx="1581793" cy="1426065"/>
          </a:xfrm>
          <a:prstGeom prst="roundRect">
            <a:avLst>
              <a:gd name="adj" fmla="val 10000"/>
            </a:avLst>
          </a:prstGeom>
        </p:spPr>
        <p:style>
          <a:lnRef idx="2">
            <a:schemeClr val="accent2"/>
          </a:lnRef>
          <a:fillRef idx="1">
            <a:schemeClr val="lt1"/>
          </a:fillRef>
          <a:effectRef idx="0">
            <a:schemeClr val="accent2"/>
          </a:effectRef>
          <a:fontRef idx="minor">
            <a:schemeClr val="dk1"/>
          </a:fontRef>
        </p:style>
        <p:txBody>
          <a:bodyPr/>
          <a:lstStyle/>
          <a:p>
            <a:pPr algn="ctr"/>
            <a:r>
              <a:rPr lang="it-IT" sz="900" dirty="0"/>
              <a:t>La nostra scuola, stimolata dalle nuove esigenze di didattica digitale, ha potenziato la connessione wi-fi e rinnovato le attrezzature sostituendo le LIM con Tv smart interattive</a:t>
            </a:r>
          </a:p>
        </p:txBody>
      </p:sp>
      <p:sp>
        <p:nvSpPr>
          <p:cNvPr id="16" name="Rettangolo con angoli arrotondati 15">
            <a:extLst>
              <a:ext uri="{FF2B5EF4-FFF2-40B4-BE49-F238E27FC236}">
                <a16:creationId xmlns:a16="http://schemas.microsoft.com/office/drawing/2014/main" id="{B29260CA-7C2D-BCBC-F1B0-C1DFF29370A1}"/>
              </a:ext>
            </a:extLst>
          </p:cNvPr>
          <p:cNvSpPr/>
          <p:nvPr/>
        </p:nvSpPr>
        <p:spPr>
          <a:xfrm>
            <a:off x="423144" y="2943739"/>
            <a:ext cx="1567821" cy="1805559"/>
          </a:xfrm>
          <a:prstGeom prst="roundRect">
            <a:avLst>
              <a:gd name="adj" fmla="val 10000"/>
            </a:avLst>
          </a:prstGeom>
        </p:spPr>
        <p:style>
          <a:lnRef idx="2">
            <a:schemeClr val="accent2"/>
          </a:lnRef>
          <a:fillRef idx="1">
            <a:schemeClr val="lt1"/>
          </a:fillRef>
          <a:effectRef idx="0">
            <a:schemeClr val="accent2"/>
          </a:effectRef>
          <a:fontRef idx="minor">
            <a:schemeClr val="dk1"/>
          </a:fontRef>
        </p:style>
        <p:txBody>
          <a:bodyPr/>
          <a:lstStyle/>
          <a:p>
            <a:r>
              <a:rPr lang="it-IT" sz="900" dirty="0"/>
              <a:t>Il progetto ancora in esecuzione dal titolo «Tutti </a:t>
            </a:r>
            <a:r>
              <a:rPr lang="it-IT" sz="900" dirty="0" err="1"/>
              <a:t>innov@tivi</a:t>
            </a:r>
            <a:r>
              <a:rPr lang="it-IT" sz="900" dirty="0"/>
              <a:t>» grazie ai finanziamenti del PNRR, ha permesso di aumentare il numero di  notebook e tablet, laboratori linguistici mobili, tavoli interattivi e software per la didattica digitale</a:t>
            </a:r>
            <a:r>
              <a:rPr lang="it-IT" sz="1050" dirty="0"/>
              <a:t>.</a:t>
            </a:r>
          </a:p>
        </p:txBody>
      </p:sp>
      <p:grpSp>
        <p:nvGrpSpPr>
          <p:cNvPr id="18" name="Gruppo 17">
            <a:extLst>
              <a:ext uri="{FF2B5EF4-FFF2-40B4-BE49-F238E27FC236}">
                <a16:creationId xmlns:a16="http://schemas.microsoft.com/office/drawing/2014/main" id="{F87C2B95-62B0-1484-73CB-C664F151CD4D}"/>
              </a:ext>
            </a:extLst>
          </p:cNvPr>
          <p:cNvGrpSpPr/>
          <p:nvPr/>
        </p:nvGrpSpPr>
        <p:grpSpPr>
          <a:xfrm>
            <a:off x="2437608" y="160285"/>
            <a:ext cx="2123251" cy="1030313"/>
            <a:chOff x="96783" y="622718"/>
            <a:chExt cx="3406081" cy="1703040"/>
          </a:xfrm>
        </p:grpSpPr>
        <p:sp>
          <p:nvSpPr>
            <p:cNvPr id="19" name="Rettangolo con angoli arrotondati 18">
              <a:extLst>
                <a:ext uri="{FF2B5EF4-FFF2-40B4-BE49-F238E27FC236}">
                  <a16:creationId xmlns:a16="http://schemas.microsoft.com/office/drawing/2014/main" id="{65919224-7A30-862D-7E96-4F6FEFC52F62}"/>
                </a:ext>
              </a:extLst>
            </p:cNvPr>
            <p:cNvSpPr/>
            <p:nvPr/>
          </p:nvSpPr>
          <p:spPr>
            <a:xfrm>
              <a:off x="96783" y="622718"/>
              <a:ext cx="3406081" cy="170304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asellaDiTesto 19">
              <a:extLst>
                <a:ext uri="{FF2B5EF4-FFF2-40B4-BE49-F238E27FC236}">
                  <a16:creationId xmlns:a16="http://schemas.microsoft.com/office/drawing/2014/main" id="{87716FD2-32D0-4FB2-C937-F6A059B85B92}"/>
                </a:ext>
              </a:extLst>
            </p:cNvPr>
            <p:cNvSpPr txBox="1"/>
            <p:nvPr/>
          </p:nvSpPr>
          <p:spPr>
            <a:xfrm>
              <a:off x="96783" y="622718"/>
              <a:ext cx="3306322" cy="1603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it-IT" sz="2400" kern="1200" dirty="0"/>
                <a:t>Didattica per ambienti</a:t>
              </a:r>
            </a:p>
          </p:txBody>
        </p:sp>
      </p:grpSp>
      <p:sp>
        <p:nvSpPr>
          <p:cNvPr id="21" name="Rettangolo con angoli arrotondati 20">
            <a:extLst>
              <a:ext uri="{FF2B5EF4-FFF2-40B4-BE49-F238E27FC236}">
                <a16:creationId xmlns:a16="http://schemas.microsoft.com/office/drawing/2014/main" id="{620C5313-708E-7985-C9E0-A2D860FAA23E}"/>
              </a:ext>
            </a:extLst>
          </p:cNvPr>
          <p:cNvSpPr/>
          <p:nvPr/>
        </p:nvSpPr>
        <p:spPr>
          <a:xfrm>
            <a:off x="2573851" y="1349694"/>
            <a:ext cx="1785731" cy="5051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900" dirty="0"/>
              <a:t> Una didattica fondata sulle tecnologie informatiche porta, come conseguenza,</a:t>
            </a:r>
          </a:p>
          <a:p>
            <a:pPr algn="ctr"/>
            <a:r>
              <a:rPr lang="it-IT" sz="900" dirty="0"/>
              <a:t>alla predisposizione di spazi fisici che siano funzionali e innovativi. Grazie all’esecuzione del progetto finanziato con i fondi del PNRR, ogni ambiente o classe oggetto dell’ intervento, sarà attrezzato con arredi modulari (alcuni dei quali già in dotazione dell’istituto grazie a precedenti investimenti) in grado di creare setting di aula flessibili . Alcuni ambienti in particolare saranno creati al fine di costituire ecosistemi di</a:t>
            </a:r>
          </a:p>
          <a:p>
            <a:pPr algn="ctr"/>
            <a:r>
              <a:rPr lang="it-IT" sz="900" dirty="0"/>
              <a:t>apprendimento dedicati per disciplina e altri che siano invece multidisciplinari, con l'obiettivo di far ruotare le classi durante la giornata</a:t>
            </a:r>
          </a:p>
          <a:p>
            <a:pPr algn="ctr"/>
            <a:r>
              <a:rPr lang="it-IT" sz="900" dirty="0"/>
              <a:t>di scuola e nel passaggio da una disciplina all'altra</a:t>
            </a:r>
            <a:r>
              <a:rPr lang="it-IT" sz="1050" dirty="0"/>
              <a:t>.</a:t>
            </a:r>
          </a:p>
        </p:txBody>
      </p:sp>
      <p:sp>
        <p:nvSpPr>
          <p:cNvPr id="22" name="Rettangolo con angoli arrotondati 21">
            <a:extLst>
              <a:ext uri="{FF2B5EF4-FFF2-40B4-BE49-F238E27FC236}">
                <a16:creationId xmlns:a16="http://schemas.microsoft.com/office/drawing/2014/main" id="{8A08FDEA-9F17-9665-176F-0A14E0E83E49}"/>
              </a:ext>
            </a:extLst>
          </p:cNvPr>
          <p:cNvSpPr/>
          <p:nvPr/>
        </p:nvSpPr>
        <p:spPr>
          <a:xfrm>
            <a:off x="4855342" y="1349694"/>
            <a:ext cx="1758892" cy="50511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900" dirty="0"/>
              <a:t>Nella piena consapevolezza che la scuola è di tutti e di ciascuno, tutti i docenti hanno cura di tracciare percorsi individualizzati e personalizzati caratterizzati da una ricerca di strategie innovative, misure dispensative e strumenti compensativi che promuovono e supportano senza pregiudizi l’inclusione, l’integrazione e il recupero delle abilità di base</a:t>
            </a:r>
            <a:r>
              <a:rPr lang="it-IT" sz="1200" dirty="0"/>
              <a:t>.</a:t>
            </a:r>
          </a:p>
        </p:txBody>
      </p:sp>
      <p:grpSp>
        <p:nvGrpSpPr>
          <p:cNvPr id="23" name="Gruppo 22">
            <a:extLst>
              <a:ext uri="{FF2B5EF4-FFF2-40B4-BE49-F238E27FC236}">
                <a16:creationId xmlns:a16="http://schemas.microsoft.com/office/drawing/2014/main" id="{DE2F6154-A816-78E4-CB12-7CD513F4487A}"/>
              </a:ext>
            </a:extLst>
          </p:cNvPr>
          <p:cNvGrpSpPr/>
          <p:nvPr/>
        </p:nvGrpSpPr>
        <p:grpSpPr>
          <a:xfrm>
            <a:off x="4762334" y="160285"/>
            <a:ext cx="1994691" cy="1030313"/>
            <a:chOff x="0" y="1180325"/>
            <a:chExt cx="7665554" cy="3832777"/>
          </a:xfrm>
        </p:grpSpPr>
        <p:sp>
          <p:nvSpPr>
            <p:cNvPr id="24" name="Rettangolo con angoli arrotondati 23">
              <a:extLst>
                <a:ext uri="{FF2B5EF4-FFF2-40B4-BE49-F238E27FC236}">
                  <a16:creationId xmlns:a16="http://schemas.microsoft.com/office/drawing/2014/main" id="{E771DAAF-32AD-D314-7C95-0EC214841AD2}"/>
                </a:ext>
              </a:extLst>
            </p:cNvPr>
            <p:cNvSpPr/>
            <p:nvPr/>
          </p:nvSpPr>
          <p:spPr>
            <a:xfrm>
              <a:off x="0" y="1180325"/>
              <a:ext cx="7665554" cy="383277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CasellaDiTesto 24">
              <a:extLst>
                <a:ext uri="{FF2B5EF4-FFF2-40B4-BE49-F238E27FC236}">
                  <a16:creationId xmlns:a16="http://schemas.microsoft.com/office/drawing/2014/main" id="{9B77E6D5-1C7F-3C59-6A73-FB7D30062CDC}"/>
                </a:ext>
              </a:extLst>
            </p:cNvPr>
            <p:cNvSpPr txBox="1"/>
            <p:nvPr/>
          </p:nvSpPr>
          <p:spPr>
            <a:xfrm>
              <a:off x="543259" y="1508765"/>
              <a:ext cx="6755106" cy="3279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it-IT" sz="2400" kern="1200" dirty="0"/>
                <a:t>Didattica inclusiva</a:t>
              </a:r>
            </a:p>
          </p:txBody>
        </p:sp>
      </p:grpSp>
      <p:sp>
        <p:nvSpPr>
          <p:cNvPr id="26" name="Rettangolo con angoli arrotondati 25">
            <a:extLst>
              <a:ext uri="{FF2B5EF4-FFF2-40B4-BE49-F238E27FC236}">
                <a16:creationId xmlns:a16="http://schemas.microsoft.com/office/drawing/2014/main" id="{1D6D44FC-CBC5-7F4A-0C49-03D4B8CAF8CF}"/>
              </a:ext>
            </a:extLst>
          </p:cNvPr>
          <p:cNvSpPr/>
          <p:nvPr/>
        </p:nvSpPr>
        <p:spPr>
          <a:xfrm>
            <a:off x="6925701" y="5186278"/>
            <a:ext cx="1081958" cy="8487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000" dirty="0"/>
              <a:t>La scuola fornisce i testi in comodato d’uso per il triennio</a:t>
            </a:r>
          </a:p>
        </p:txBody>
      </p:sp>
      <p:sp>
        <p:nvSpPr>
          <p:cNvPr id="27" name="Rettangolo con angoli arrotondati 26">
            <a:extLst>
              <a:ext uri="{FF2B5EF4-FFF2-40B4-BE49-F238E27FC236}">
                <a16:creationId xmlns:a16="http://schemas.microsoft.com/office/drawing/2014/main" id="{E964C71B-8FB4-C341-3111-A930A4A7C959}"/>
              </a:ext>
            </a:extLst>
          </p:cNvPr>
          <p:cNvSpPr/>
          <p:nvPr/>
        </p:nvSpPr>
        <p:spPr>
          <a:xfrm>
            <a:off x="429819" y="5067415"/>
            <a:ext cx="1575118" cy="13280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sz="900" dirty="0"/>
              <a:t>Inoltre nella stesura del progetto si è tenuto conto dei criteri di accessibilità/fruibilità per alunni con disabilità, BES o DSA, in particolare la promozione della scrittura e della lettura </a:t>
            </a:r>
          </a:p>
        </p:txBody>
      </p:sp>
      <p:cxnSp>
        <p:nvCxnSpPr>
          <p:cNvPr id="29" name="Connettore a gomito 28">
            <a:extLst>
              <a:ext uri="{FF2B5EF4-FFF2-40B4-BE49-F238E27FC236}">
                <a16:creationId xmlns:a16="http://schemas.microsoft.com/office/drawing/2014/main" id="{A73B1A86-68E4-6EFD-77D3-A109616BA50A}"/>
              </a:ext>
            </a:extLst>
          </p:cNvPr>
          <p:cNvCxnSpPr>
            <a:cxnSpLocks/>
            <a:endCxn id="26" idx="0"/>
          </p:cNvCxnSpPr>
          <p:nvPr/>
        </p:nvCxnSpPr>
        <p:spPr>
          <a:xfrm rot="16200000" flipH="1">
            <a:off x="6564642" y="4284240"/>
            <a:ext cx="951630" cy="85244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a gomito 31">
            <a:extLst>
              <a:ext uri="{FF2B5EF4-FFF2-40B4-BE49-F238E27FC236}">
                <a16:creationId xmlns:a16="http://schemas.microsoft.com/office/drawing/2014/main" id="{6B6C1216-5B01-A0A3-3D64-6CB2E2BAA2F2}"/>
              </a:ext>
            </a:extLst>
          </p:cNvPr>
          <p:cNvCxnSpPr>
            <a:cxnSpLocks/>
            <a:endCxn id="27" idx="1"/>
          </p:cNvCxnSpPr>
          <p:nvPr/>
        </p:nvCxnSpPr>
        <p:spPr>
          <a:xfrm rot="16200000" flipH="1">
            <a:off x="-1610412" y="3691223"/>
            <a:ext cx="3849389" cy="23107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01458A48-A7A7-52C6-094D-87CF77B56C7F}"/>
              </a:ext>
            </a:extLst>
          </p:cNvPr>
          <p:cNvCxnSpPr>
            <a:cxnSpLocks/>
          </p:cNvCxnSpPr>
          <p:nvPr/>
        </p:nvCxnSpPr>
        <p:spPr>
          <a:xfrm>
            <a:off x="229810" y="1882065"/>
            <a:ext cx="2000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1B44D1CE-6EAE-AE78-DD7B-76BE80810D4F}"/>
              </a:ext>
            </a:extLst>
          </p:cNvPr>
          <p:cNvCxnSpPr>
            <a:cxnSpLocks/>
          </p:cNvCxnSpPr>
          <p:nvPr/>
        </p:nvCxnSpPr>
        <p:spPr>
          <a:xfrm>
            <a:off x="198745" y="3806759"/>
            <a:ext cx="2310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489852"/>
      </p:ext>
    </p:extLst>
  </p:cSld>
  <p:clrMapOvr>
    <a:masterClrMapping/>
  </p:clrMapOvr>
  <mc:AlternateContent xmlns:mc="http://schemas.openxmlformats.org/markup-compatibility/2006">
    <mc:Choice xmlns:p14="http://schemas.microsoft.com/office/powerpoint/2010/main" Requires="p14">
      <p:transition spd="slow" p14:dur="4000">
        <p:blinds dir="vert"/>
      </p:transition>
    </mc:Choice>
    <mc:Fallback>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BDDA62-8154-49FD-A5AF-02B2D7CE3313}"/>
              </a:ext>
            </a:extLst>
          </p:cNvPr>
          <p:cNvSpPr>
            <a:spLocks noGrp="1"/>
          </p:cNvSpPr>
          <p:nvPr>
            <p:ph idx="1"/>
          </p:nvPr>
        </p:nvSpPr>
        <p:spPr>
          <a:xfrm>
            <a:off x="856694" y="2014193"/>
            <a:ext cx="10870707" cy="4191297"/>
          </a:xfrm>
        </p:spPr>
        <p:txBody>
          <a:bodyPr/>
          <a:lstStyle/>
          <a:p>
            <a:pPr marL="0" indent="0" algn="just" rtl="0">
              <a:spcBef>
                <a:spcPts val="0"/>
              </a:spcBef>
              <a:spcAft>
                <a:spcPts val="0"/>
              </a:spcAft>
              <a:buNone/>
            </a:pPr>
            <a:endParaRPr lang="it-IT" b="0" dirty="0">
              <a:effectLst/>
            </a:endParaRPr>
          </a:p>
          <a:p>
            <a:pPr marL="0" indent="0" algn="just" rtl="0">
              <a:spcBef>
                <a:spcPts val="0"/>
              </a:spcBef>
              <a:spcAft>
                <a:spcPts val="0"/>
              </a:spcAft>
              <a:buNone/>
            </a:pPr>
            <a:endParaRPr lang="it-IT" b="0" dirty="0">
              <a:effectLst/>
            </a:endParaRPr>
          </a:p>
          <a:p>
            <a:pPr marL="0" indent="0">
              <a:buNone/>
            </a:pPr>
            <a:endParaRPr lang="it-IT" dirty="0"/>
          </a:p>
        </p:txBody>
      </p:sp>
      <p:sp>
        <p:nvSpPr>
          <p:cNvPr id="4" name="Segnaposto data 3">
            <a:extLst>
              <a:ext uri="{FF2B5EF4-FFF2-40B4-BE49-F238E27FC236}">
                <a16:creationId xmlns:a16="http://schemas.microsoft.com/office/drawing/2014/main" id="{38A9B82D-4E49-4A87-A7CC-FC764D24B856}"/>
              </a:ext>
            </a:extLst>
          </p:cNvPr>
          <p:cNvSpPr>
            <a:spLocks noGrp="1"/>
          </p:cNvSpPr>
          <p:nvPr>
            <p:ph type="dt" sz="half" idx="10"/>
          </p:nvPr>
        </p:nvSpPr>
        <p:spPr/>
        <p:txBody>
          <a:bodyPr/>
          <a:lstStyle/>
          <a:p>
            <a:pPr rtl="0"/>
            <a:fld id="{0FFEEA0C-1FCD-40E6-A1D4-23BFBD0CE371}" type="datetime1">
              <a:rPr lang="it-IT" smtClean="0"/>
              <a:pPr rtl="0"/>
              <a:t>09/12/2023</a:t>
            </a:fld>
            <a:endParaRPr lang="en-US"/>
          </a:p>
        </p:txBody>
      </p:sp>
      <p:sp>
        <p:nvSpPr>
          <p:cNvPr id="5" name="Rettangolo 4">
            <a:extLst>
              <a:ext uri="{FF2B5EF4-FFF2-40B4-BE49-F238E27FC236}">
                <a16:creationId xmlns:a16="http://schemas.microsoft.com/office/drawing/2014/main" id="{31A178DD-B073-4626-B7A0-7201344756B0}"/>
              </a:ext>
            </a:extLst>
          </p:cNvPr>
          <p:cNvSpPr/>
          <p:nvPr/>
        </p:nvSpPr>
        <p:spPr>
          <a:xfrm>
            <a:off x="6686365" y="3728176"/>
            <a:ext cx="4350058" cy="541538"/>
          </a:xfrm>
          <a:prstGeom prst="rect">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Tutti i corsi presentano docenti accoglienti e professionali</a:t>
            </a:r>
          </a:p>
        </p:txBody>
      </p:sp>
      <p:sp>
        <p:nvSpPr>
          <p:cNvPr id="6" name="Rettangolo 5">
            <a:extLst>
              <a:ext uri="{FF2B5EF4-FFF2-40B4-BE49-F238E27FC236}">
                <a16:creationId xmlns:a16="http://schemas.microsoft.com/office/drawing/2014/main" id="{E4840D76-AADD-4736-8414-81728860497D}"/>
              </a:ext>
            </a:extLst>
          </p:cNvPr>
          <p:cNvSpPr/>
          <p:nvPr/>
        </p:nvSpPr>
        <p:spPr>
          <a:xfrm>
            <a:off x="6686365" y="4804431"/>
            <a:ext cx="4350058" cy="982166"/>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Sono curati i bisogni educativi speciali con piani didattici personalizzati</a:t>
            </a:r>
          </a:p>
        </p:txBody>
      </p:sp>
      <p:sp>
        <p:nvSpPr>
          <p:cNvPr id="7" name="Rettangolo 6">
            <a:extLst>
              <a:ext uri="{FF2B5EF4-FFF2-40B4-BE49-F238E27FC236}">
                <a16:creationId xmlns:a16="http://schemas.microsoft.com/office/drawing/2014/main" id="{08032A2C-4ACC-4382-91EB-C64E5B565AE9}"/>
              </a:ext>
            </a:extLst>
          </p:cNvPr>
          <p:cNvSpPr/>
          <p:nvPr/>
        </p:nvSpPr>
        <p:spPr>
          <a:xfrm>
            <a:off x="6686365" y="2548911"/>
            <a:ext cx="4350058" cy="541538"/>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Si tiene conto dei desiderata degli alunni</a:t>
            </a:r>
          </a:p>
        </p:txBody>
      </p:sp>
      <p:sp>
        <p:nvSpPr>
          <p:cNvPr id="8" name="Rettangolo 7">
            <a:extLst>
              <a:ext uri="{FF2B5EF4-FFF2-40B4-BE49-F238E27FC236}">
                <a16:creationId xmlns:a16="http://schemas.microsoft.com/office/drawing/2014/main" id="{DDAA6082-13EB-4C40-AFCC-01881DBBB06B}"/>
              </a:ext>
            </a:extLst>
          </p:cNvPr>
          <p:cNvSpPr/>
          <p:nvPr/>
        </p:nvSpPr>
        <p:spPr>
          <a:xfrm>
            <a:off x="1336089" y="3754048"/>
            <a:ext cx="4350058" cy="541538"/>
          </a:xfrm>
          <a:prstGeom prst="rect">
            <a:avLst/>
          </a:prstGeom>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C’è giusta proporzione tra maschi e femmine</a:t>
            </a:r>
          </a:p>
        </p:txBody>
      </p:sp>
      <p:sp>
        <p:nvSpPr>
          <p:cNvPr id="9" name="Rettangolo 8">
            <a:extLst>
              <a:ext uri="{FF2B5EF4-FFF2-40B4-BE49-F238E27FC236}">
                <a16:creationId xmlns:a16="http://schemas.microsoft.com/office/drawing/2014/main" id="{12226385-F825-4E1C-936B-9486D6525B27}"/>
              </a:ext>
            </a:extLst>
          </p:cNvPr>
          <p:cNvSpPr/>
          <p:nvPr/>
        </p:nvSpPr>
        <p:spPr>
          <a:xfrm>
            <a:off x="1336088" y="5070318"/>
            <a:ext cx="4350058" cy="541538"/>
          </a:xfrm>
          <a:prstGeom prst="rect">
            <a:avLst/>
          </a:prstGeom>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Sono presenti tutte le fasce di livello</a:t>
            </a:r>
          </a:p>
        </p:txBody>
      </p:sp>
      <p:sp>
        <p:nvSpPr>
          <p:cNvPr id="10" name="Rettangolo 9">
            <a:extLst>
              <a:ext uri="{FF2B5EF4-FFF2-40B4-BE49-F238E27FC236}">
                <a16:creationId xmlns:a16="http://schemas.microsoft.com/office/drawing/2014/main" id="{FFB4FB4D-BF77-4F49-91E2-59246537D6D2}"/>
              </a:ext>
            </a:extLst>
          </p:cNvPr>
          <p:cNvSpPr/>
          <p:nvPr/>
        </p:nvSpPr>
        <p:spPr>
          <a:xfrm>
            <a:off x="1276905" y="2526141"/>
            <a:ext cx="4350058" cy="541538"/>
          </a:xfrm>
          <a:prstGeom prst="rect">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Si formano in maniera equilibrata</a:t>
            </a:r>
          </a:p>
        </p:txBody>
      </p:sp>
      <p:sp>
        <p:nvSpPr>
          <p:cNvPr id="11" name="Callout: freccia in giù 10">
            <a:extLst>
              <a:ext uri="{FF2B5EF4-FFF2-40B4-BE49-F238E27FC236}">
                <a16:creationId xmlns:a16="http://schemas.microsoft.com/office/drawing/2014/main" id="{03DF0DD8-2D8C-4360-8A0E-8F0EA3AE5D94}"/>
              </a:ext>
            </a:extLst>
          </p:cNvPr>
          <p:cNvSpPr/>
          <p:nvPr/>
        </p:nvSpPr>
        <p:spPr>
          <a:xfrm>
            <a:off x="2947386" y="896645"/>
            <a:ext cx="5814874" cy="1117549"/>
          </a:xfrm>
          <a:prstGeom prst="downArrow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chemeClr val="tx1"/>
                </a:solidFill>
              </a:rPr>
              <a:t>Come formiamo le classi ? </a:t>
            </a:r>
          </a:p>
        </p:txBody>
      </p:sp>
      <p:sp>
        <p:nvSpPr>
          <p:cNvPr id="2" name="Freccia in giù 1">
            <a:extLst>
              <a:ext uri="{FF2B5EF4-FFF2-40B4-BE49-F238E27FC236}">
                <a16:creationId xmlns:a16="http://schemas.microsoft.com/office/drawing/2014/main" id="{2E411CD4-DF5E-4843-B5DF-7D3808ABBFB9}"/>
              </a:ext>
            </a:extLst>
          </p:cNvPr>
          <p:cNvSpPr/>
          <p:nvPr/>
        </p:nvSpPr>
        <p:spPr>
          <a:xfrm>
            <a:off x="3329126" y="3195961"/>
            <a:ext cx="363985" cy="4052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in giù 11">
            <a:extLst>
              <a:ext uri="{FF2B5EF4-FFF2-40B4-BE49-F238E27FC236}">
                <a16:creationId xmlns:a16="http://schemas.microsoft.com/office/drawing/2014/main" id="{182A2FD1-0097-2370-913F-AC5987C4D5AC}"/>
              </a:ext>
            </a:extLst>
          </p:cNvPr>
          <p:cNvSpPr/>
          <p:nvPr/>
        </p:nvSpPr>
        <p:spPr>
          <a:xfrm>
            <a:off x="3329125" y="4464682"/>
            <a:ext cx="363985" cy="4052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a:extLst>
              <a:ext uri="{FF2B5EF4-FFF2-40B4-BE49-F238E27FC236}">
                <a16:creationId xmlns:a16="http://schemas.microsoft.com/office/drawing/2014/main" id="{6EE9B7BF-2795-6E6A-DC69-B4887EC24CC2}"/>
              </a:ext>
            </a:extLst>
          </p:cNvPr>
          <p:cNvSpPr/>
          <p:nvPr/>
        </p:nvSpPr>
        <p:spPr>
          <a:xfrm>
            <a:off x="5914007" y="2689193"/>
            <a:ext cx="363985" cy="363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a destra 14">
            <a:extLst>
              <a:ext uri="{FF2B5EF4-FFF2-40B4-BE49-F238E27FC236}">
                <a16:creationId xmlns:a16="http://schemas.microsoft.com/office/drawing/2014/main" id="{899EC0B8-0974-F930-2067-7E766338645B}"/>
              </a:ext>
            </a:extLst>
          </p:cNvPr>
          <p:cNvSpPr/>
          <p:nvPr/>
        </p:nvSpPr>
        <p:spPr>
          <a:xfrm>
            <a:off x="6027937" y="5159095"/>
            <a:ext cx="363985" cy="363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3370652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7D325F6-6653-4699-A5A2-008DF9BA5FF5}"/>
              </a:ext>
            </a:extLst>
          </p:cNvPr>
          <p:cNvSpPr>
            <a:spLocks noGrp="1"/>
          </p:cNvSpPr>
          <p:nvPr>
            <p:ph type="dt" sz="half" idx="10"/>
          </p:nvPr>
        </p:nvSpPr>
        <p:spPr/>
        <p:txBody>
          <a:bodyPr/>
          <a:lstStyle/>
          <a:p>
            <a:pPr rtl="0"/>
            <a:fld id="{4D9F376C-F698-4333-9878-8CD80B2B39D3}" type="datetime1">
              <a:rPr lang="it-IT" smtClean="0"/>
              <a:pPr rtl="0"/>
              <a:t>09/12/2023</a:t>
            </a:fld>
            <a:endParaRPr lang="en-US"/>
          </a:p>
        </p:txBody>
      </p:sp>
      <p:sp>
        <p:nvSpPr>
          <p:cNvPr id="5" name="Callout: freccia in giù 4">
            <a:extLst>
              <a:ext uri="{FF2B5EF4-FFF2-40B4-BE49-F238E27FC236}">
                <a16:creationId xmlns:a16="http://schemas.microsoft.com/office/drawing/2014/main" id="{0FDA29DD-BC2B-4840-B7B4-89806C3A2116}"/>
              </a:ext>
            </a:extLst>
          </p:cNvPr>
          <p:cNvSpPr/>
          <p:nvPr/>
        </p:nvSpPr>
        <p:spPr>
          <a:xfrm>
            <a:off x="3699029" y="761681"/>
            <a:ext cx="4793942" cy="171723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ISCRIZIONI ON LINE 2024-2025</a:t>
            </a:r>
          </a:p>
        </p:txBody>
      </p:sp>
      <p:sp>
        <p:nvSpPr>
          <p:cNvPr id="9" name="Callout: freccia in su 8">
            <a:extLst>
              <a:ext uri="{FF2B5EF4-FFF2-40B4-BE49-F238E27FC236}">
                <a16:creationId xmlns:a16="http://schemas.microsoft.com/office/drawing/2014/main" id="{D241A2C1-D725-BB28-B8F0-4CEB2361A9C7}"/>
              </a:ext>
            </a:extLst>
          </p:cNvPr>
          <p:cNvSpPr/>
          <p:nvPr/>
        </p:nvSpPr>
        <p:spPr>
          <a:xfrm>
            <a:off x="8703316" y="3932808"/>
            <a:ext cx="2636666" cy="722642"/>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a:t> RGMM82601T</a:t>
            </a:r>
          </a:p>
        </p:txBody>
      </p:sp>
      <p:sp>
        <p:nvSpPr>
          <p:cNvPr id="10" name="Callout: freccia bidirezionale orizzontale 9">
            <a:extLst>
              <a:ext uri="{FF2B5EF4-FFF2-40B4-BE49-F238E27FC236}">
                <a16:creationId xmlns:a16="http://schemas.microsoft.com/office/drawing/2014/main" id="{18EE9F2F-DAFB-0C1F-94FC-3CC94649DEE0}"/>
              </a:ext>
            </a:extLst>
          </p:cNvPr>
          <p:cNvSpPr/>
          <p:nvPr/>
        </p:nvSpPr>
        <p:spPr>
          <a:xfrm>
            <a:off x="3231472" y="2646777"/>
            <a:ext cx="5868140" cy="1105073"/>
          </a:xfrm>
          <a:prstGeom prst="lef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Cosa serve </a:t>
            </a:r>
          </a:p>
          <a:p>
            <a:pPr algn="ctr"/>
            <a:r>
              <a:rPr lang="it-IT" dirty="0"/>
              <a:t>Per inviare la domanda?</a:t>
            </a:r>
          </a:p>
        </p:txBody>
      </p:sp>
      <p:sp>
        <p:nvSpPr>
          <p:cNvPr id="11" name="Rettangolo con angoli arrotondati 10">
            <a:extLst>
              <a:ext uri="{FF2B5EF4-FFF2-40B4-BE49-F238E27FC236}">
                <a16:creationId xmlns:a16="http://schemas.microsoft.com/office/drawing/2014/main" id="{8A9D4A33-A6E2-8131-CB4E-577FE06F4841}"/>
              </a:ext>
            </a:extLst>
          </p:cNvPr>
          <p:cNvSpPr/>
          <p:nvPr/>
        </p:nvSpPr>
        <p:spPr>
          <a:xfrm>
            <a:off x="1553592" y="2918016"/>
            <a:ext cx="1411550" cy="10147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Identità digitale</a:t>
            </a:r>
          </a:p>
        </p:txBody>
      </p:sp>
      <p:sp>
        <p:nvSpPr>
          <p:cNvPr id="12" name="Rettangolo con angoli arrotondati 11">
            <a:extLst>
              <a:ext uri="{FF2B5EF4-FFF2-40B4-BE49-F238E27FC236}">
                <a16:creationId xmlns:a16="http://schemas.microsoft.com/office/drawing/2014/main" id="{864A1C84-6886-A994-7BA1-56B56A929223}"/>
              </a:ext>
            </a:extLst>
          </p:cNvPr>
          <p:cNvSpPr/>
          <p:nvPr/>
        </p:nvSpPr>
        <p:spPr>
          <a:xfrm>
            <a:off x="9365942" y="2691917"/>
            <a:ext cx="1411550" cy="10147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Codice della scuola</a:t>
            </a:r>
          </a:p>
        </p:txBody>
      </p:sp>
      <p:sp>
        <p:nvSpPr>
          <p:cNvPr id="14" name="Scorrimento orizzontale 13">
            <a:extLst>
              <a:ext uri="{FF2B5EF4-FFF2-40B4-BE49-F238E27FC236}">
                <a16:creationId xmlns:a16="http://schemas.microsoft.com/office/drawing/2014/main" id="{19262D22-DD88-DC7D-6C1A-EE52D9EFF965}"/>
              </a:ext>
            </a:extLst>
          </p:cNvPr>
          <p:cNvSpPr/>
          <p:nvPr/>
        </p:nvSpPr>
        <p:spPr>
          <a:xfrm>
            <a:off x="586463" y="5111762"/>
            <a:ext cx="5734437" cy="92327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Per informazioni contatta la segreteria  </a:t>
            </a:r>
          </a:p>
          <a:p>
            <a:pPr algn="ctr"/>
            <a:r>
              <a:rPr lang="it-IT" dirty="0"/>
              <a:t>0932 831464  </a:t>
            </a:r>
          </a:p>
        </p:txBody>
      </p:sp>
      <p:pic>
        <p:nvPicPr>
          <p:cNvPr id="15" name="Immagine 14">
            <a:extLst>
              <a:ext uri="{FF2B5EF4-FFF2-40B4-BE49-F238E27FC236}">
                <a16:creationId xmlns:a16="http://schemas.microsoft.com/office/drawing/2014/main" id="{427D89D5-A077-EE86-F13D-5A08A5494D20}"/>
              </a:ext>
            </a:extLst>
          </p:cNvPr>
          <p:cNvPicPr>
            <a:picLocks noChangeAspect="1"/>
          </p:cNvPicPr>
          <p:nvPr/>
        </p:nvPicPr>
        <p:blipFill>
          <a:blip r:embed="rId2"/>
          <a:stretch>
            <a:fillRect/>
          </a:stretch>
        </p:blipFill>
        <p:spPr>
          <a:xfrm>
            <a:off x="831541" y="5428399"/>
            <a:ext cx="290004" cy="290004"/>
          </a:xfrm>
          <a:prstGeom prst="rect">
            <a:avLst/>
          </a:prstGeom>
        </p:spPr>
      </p:pic>
    </p:spTree>
    <p:extLst>
      <p:ext uri="{BB962C8B-B14F-4D97-AF65-F5344CB8AC3E}">
        <p14:creationId xmlns:p14="http://schemas.microsoft.com/office/powerpoint/2010/main" val="177853120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C79F7-1F3E-4785-B6B2-EB802A9CE95F}"/>
              </a:ext>
            </a:extLst>
          </p:cNvPr>
          <p:cNvSpPr>
            <a:spLocks noGrp="1"/>
          </p:cNvSpPr>
          <p:nvPr>
            <p:ph type="ctrTitle"/>
          </p:nvPr>
        </p:nvSpPr>
        <p:spPr>
          <a:xfrm>
            <a:off x="1684521" y="2447636"/>
            <a:ext cx="8933796" cy="243723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a:lstStyle/>
          <a:p>
            <a:r>
              <a:rPr lang="it-IT" dirty="0"/>
              <a:t>LE ISCRIZIONI SONO APERTE DAL</a:t>
            </a:r>
            <a:br>
              <a:rPr lang="it-IT" dirty="0"/>
            </a:br>
            <a:r>
              <a:rPr lang="it-IT" dirty="0"/>
              <a:t> 9 GENNAIO</a:t>
            </a:r>
          </a:p>
        </p:txBody>
      </p:sp>
      <p:sp>
        <p:nvSpPr>
          <p:cNvPr id="3" name="Sottotitolo 2">
            <a:extLst>
              <a:ext uri="{FF2B5EF4-FFF2-40B4-BE49-F238E27FC236}">
                <a16:creationId xmlns:a16="http://schemas.microsoft.com/office/drawing/2014/main" id="{CCDF534F-50E4-44AE-842C-D229C2B9E2C6}"/>
              </a:ext>
            </a:extLst>
          </p:cNvPr>
          <p:cNvSpPr>
            <a:spLocks noGrp="1"/>
          </p:cNvSpPr>
          <p:nvPr>
            <p:ph type="subTitle" idx="1"/>
          </p:nvPr>
        </p:nvSpPr>
        <p:spPr>
          <a:xfrm>
            <a:off x="1684521" y="4884868"/>
            <a:ext cx="8936846" cy="45720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normAutofit fontScale="70000" lnSpcReduction="20000"/>
          </a:bodyPr>
          <a:lstStyle/>
          <a:p>
            <a:r>
              <a:rPr lang="it-IT" dirty="0"/>
              <a:t>«</a:t>
            </a:r>
            <a:r>
              <a:rPr lang="it-IT" i="1" dirty="0"/>
              <a:t>La vera educazione è quella che rende mentalmente liberi e moralmente eccellenti»</a:t>
            </a:r>
          </a:p>
          <a:p>
            <a:r>
              <a:rPr lang="it-IT" i="1" dirty="0"/>
              <a:t>(Gandhi)</a:t>
            </a:r>
          </a:p>
          <a:p>
            <a:endParaRPr lang="it-IT" dirty="0"/>
          </a:p>
        </p:txBody>
      </p:sp>
    </p:spTree>
    <p:extLst>
      <p:ext uri="{BB962C8B-B14F-4D97-AF65-F5344CB8AC3E}">
        <p14:creationId xmlns:p14="http://schemas.microsoft.com/office/powerpoint/2010/main" val="2381003623"/>
      </p:ext>
    </p:extLst>
  </p:cSld>
  <p:clrMapOvr>
    <a:masterClrMapping/>
  </p:clrMapOvr>
  <p:transition spd="slow" advClick="0">
    <p:blinds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A28DF0A6-6E8A-41B9-AAB9-B87460DF857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8"/>
          <a:stretch>
            <a:fillRect/>
          </a:stretch>
        </p:blipFill>
        <p:spPr>
          <a:xfrm>
            <a:off x="228600" y="211138"/>
            <a:ext cx="7696200" cy="6381750"/>
          </a:xfrm>
          <a:ln w="12700">
            <a:solidFill>
              <a:srgbClr val="0070C0"/>
            </a:solidFill>
          </a:ln>
        </p:spPr>
      </p:pic>
      <p:sp>
        <p:nvSpPr>
          <p:cNvPr id="3" name="Segnaposto data 2">
            <a:extLst>
              <a:ext uri="{FF2B5EF4-FFF2-40B4-BE49-F238E27FC236}">
                <a16:creationId xmlns:a16="http://schemas.microsoft.com/office/drawing/2014/main" id="{9C05EB10-20C3-41A4-BCF1-ED7B033E20DD}"/>
              </a:ext>
            </a:extLst>
          </p:cNvPr>
          <p:cNvSpPr>
            <a:spLocks noGrp="1"/>
          </p:cNvSpPr>
          <p:nvPr>
            <p:ph type="dt" sz="half" idx="10"/>
          </p:nvPr>
        </p:nvSpPr>
        <p:spPr/>
        <p:txBody>
          <a:bodyPr/>
          <a:lstStyle/>
          <a:p>
            <a:pPr rtl="0"/>
            <a:fld id="{3D5E0B24-8B1C-463E-9C62-AF58AAE602D6}" type="datetime1">
              <a:rPr lang="it-IT" smtClean="0"/>
              <a:pPr rtl="0"/>
              <a:t>09/12/2023</a:t>
            </a:fld>
            <a:endParaRPr lang="en-US" dirty="0"/>
          </a:p>
        </p:txBody>
      </p:sp>
      <p:sp>
        <p:nvSpPr>
          <p:cNvPr id="4" name="Titolo 3">
            <a:extLst>
              <a:ext uri="{FF2B5EF4-FFF2-40B4-BE49-F238E27FC236}">
                <a16:creationId xmlns:a16="http://schemas.microsoft.com/office/drawing/2014/main" id="{D0F1501F-DBC6-4FEF-946D-65CD9452395E}"/>
              </a:ext>
            </a:extLst>
          </p:cNvPr>
          <p:cNvSpPr>
            <a:spLocks noGrp="1"/>
          </p:cNvSpPr>
          <p:nvPr>
            <p:ph type="title"/>
          </p:nvPr>
        </p:nvSpPr>
        <p:spPr>
          <a:xfrm>
            <a:off x="8477250" y="603504"/>
            <a:ext cx="3144774" cy="976721"/>
          </a:xfrm>
        </p:spPr>
        <p:txBody>
          <a:bodyPr/>
          <a:lstStyle/>
          <a:p>
            <a:pPr algn="ctr"/>
            <a:r>
              <a:rPr lang="it-IT" sz="1400" dirty="0"/>
              <a:t>La scuola secondaria di primo grado </a:t>
            </a:r>
            <a:br>
              <a:rPr lang="it-IT" sz="1400" dirty="0"/>
            </a:br>
            <a:r>
              <a:rPr lang="it-IT" sz="1400" b="1" dirty="0"/>
              <a:t>Miccichè –Lipparini </a:t>
            </a:r>
            <a:br>
              <a:rPr lang="it-IT" sz="1400" dirty="0"/>
            </a:br>
            <a:r>
              <a:rPr lang="it-IT" sz="1400" dirty="0"/>
              <a:t>si trova in Piazza Italia, nel cuore  del paese</a:t>
            </a:r>
            <a:r>
              <a:rPr lang="it-IT" sz="2000" dirty="0"/>
              <a:t>.</a:t>
            </a:r>
          </a:p>
        </p:txBody>
      </p:sp>
      <p:sp>
        <p:nvSpPr>
          <p:cNvPr id="5" name="Segnaposto testo 4">
            <a:extLst>
              <a:ext uri="{FF2B5EF4-FFF2-40B4-BE49-F238E27FC236}">
                <a16:creationId xmlns:a16="http://schemas.microsoft.com/office/drawing/2014/main" id="{4B62B5C9-95BA-4B18-A398-C716235AE781}"/>
              </a:ext>
            </a:extLst>
          </p:cNvPr>
          <p:cNvSpPr>
            <a:spLocks noGrp="1"/>
          </p:cNvSpPr>
          <p:nvPr>
            <p:ph type="body" sz="half" idx="2"/>
          </p:nvPr>
        </p:nvSpPr>
        <p:spPr>
          <a:xfrm>
            <a:off x="8477250" y="1580225"/>
            <a:ext cx="3144774" cy="4820575"/>
          </a:xfrm>
          <a:effectLst>
            <a:outerShdw blurRad="50800" dist="38100" dir="2700000" algn="tl" rotWithShape="0">
              <a:prstClr val="black">
                <a:alpha val="40000"/>
              </a:prstClr>
            </a:outerShdw>
          </a:effectLst>
        </p:spPr>
        <p:txBody>
          <a:bodyPr>
            <a:normAutofit fontScale="70000" lnSpcReduction="20000"/>
          </a:bodyPr>
          <a:lstStyle/>
          <a:p>
            <a:r>
              <a:rPr lang="it-IT" b="1" dirty="0"/>
              <a:t>Risorse strutturali:</a:t>
            </a:r>
          </a:p>
          <a:p>
            <a:pPr marL="285750" indent="-285750">
              <a:buFont typeface="Wingdings" panose="05000000000000000000" pitchFamily="2" charset="2"/>
              <a:buChar char="ü"/>
            </a:pPr>
            <a:r>
              <a:rPr lang="it-IT" dirty="0"/>
              <a:t>Presidenza</a:t>
            </a:r>
          </a:p>
          <a:p>
            <a:pPr marL="285750" indent="-285750">
              <a:buFont typeface="Wingdings" panose="05000000000000000000" pitchFamily="2" charset="2"/>
              <a:buChar char="ü"/>
            </a:pPr>
            <a:r>
              <a:rPr lang="it-IT" dirty="0"/>
              <a:t>Aula docenti</a:t>
            </a:r>
            <a:endParaRPr lang="it-IT" sz="1200" i="1" dirty="0"/>
          </a:p>
          <a:p>
            <a:pPr marL="285750" indent="-285750">
              <a:buFont typeface="Wingdings" panose="05000000000000000000" pitchFamily="2" charset="2"/>
              <a:buChar char="ü"/>
            </a:pPr>
            <a:r>
              <a:rPr lang="it-IT" dirty="0"/>
              <a:t>Biblioteca</a:t>
            </a:r>
            <a:endParaRPr lang="it-IT" sz="1200" i="1" dirty="0"/>
          </a:p>
          <a:p>
            <a:pPr marL="285750" indent="-285750">
              <a:buFont typeface="Wingdings" panose="05000000000000000000" pitchFamily="2" charset="2"/>
              <a:buChar char="ü"/>
            </a:pPr>
            <a:r>
              <a:rPr lang="it-IT" dirty="0"/>
              <a:t>Palestra</a:t>
            </a:r>
          </a:p>
          <a:p>
            <a:pPr marL="285750" indent="-285750">
              <a:buFont typeface="Wingdings" panose="05000000000000000000" pitchFamily="2" charset="2"/>
              <a:buChar char="ü"/>
            </a:pPr>
            <a:r>
              <a:rPr lang="it-IT" dirty="0"/>
              <a:t>Laboratorio di informatica</a:t>
            </a:r>
          </a:p>
          <a:p>
            <a:pPr marL="285750" indent="-285750">
              <a:buFont typeface="Wingdings" panose="05000000000000000000" pitchFamily="2" charset="2"/>
              <a:buChar char="ü"/>
            </a:pPr>
            <a:r>
              <a:rPr lang="it-IT" dirty="0"/>
              <a:t>Laboratorio di scienze</a:t>
            </a:r>
          </a:p>
          <a:p>
            <a:pPr marL="285750" indent="-285750">
              <a:buFont typeface="Wingdings" panose="05000000000000000000" pitchFamily="2" charset="2"/>
              <a:buChar char="ü"/>
            </a:pPr>
            <a:r>
              <a:rPr lang="it-IT" dirty="0"/>
              <a:t>Future </a:t>
            </a:r>
            <a:r>
              <a:rPr lang="it-IT" dirty="0" err="1"/>
              <a:t>Classroom</a:t>
            </a:r>
            <a:endParaRPr lang="it-IT" dirty="0"/>
          </a:p>
          <a:p>
            <a:pPr marL="285750" indent="-285750">
              <a:buFont typeface="Wingdings" panose="05000000000000000000" pitchFamily="2" charset="2"/>
              <a:buChar char="ü"/>
            </a:pPr>
            <a:r>
              <a:rPr lang="it-IT" dirty="0"/>
              <a:t>Aule con Tv Smart interattive e connessione ad internet</a:t>
            </a:r>
          </a:p>
          <a:p>
            <a:pPr marL="285750" indent="-285750">
              <a:buFont typeface="Wingdings" panose="05000000000000000000" pitchFamily="2" charset="2"/>
              <a:buChar char="ü"/>
            </a:pPr>
            <a:r>
              <a:rPr lang="it-IT" dirty="0"/>
              <a:t>Giardino interno</a:t>
            </a:r>
          </a:p>
          <a:p>
            <a:r>
              <a:rPr lang="it-IT" b="1" dirty="0"/>
              <a:t>Risorse digitali </a:t>
            </a:r>
          </a:p>
          <a:p>
            <a:pPr marL="285750" indent="-285750">
              <a:buFont typeface="Wingdings" panose="05000000000000000000" pitchFamily="2" charset="2"/>
              <a:buChar char="ü"/>
            </a:pPr>
            <a:r>
              <a:rPr lang="it-IT" dirty="0"/>
              <a:t>Sistema digitale per l'ascolto immersivo di contenuti audio </a:t>
            </a:r>
          </a:p>
          <a:p>
            <a:pPr marL="285750" indent="-285750">
              <a:buFont typeface="Wingdings" panose="05000000000000000000" pitchFamily="2" charset="2"/>
              <a:buChar char="ü"/>
            </a:pPr>
            <a:r>
              <a:rPr lang="it-IT" dirty="0"/>
              <a:t>Biblioteca digitale corredata di mobili e software di gestione</a:t>
            </a:r>
          </a:p>
          <a:p>
            <a:pPr marL="285750" indent="-285750">
              <a:buFont typeface="Wingdings" panose="05000000000000000000" pitchFamily="2" charset="2"/>
              <a:buChar char="ü"/>
            </a:pPr>
            <a:r>
              <a:rPr lang="it-IT" dirty="0"/>
              <a:t>Ambiente innovativo per la robotica.</a:t>
            </a:r>
            <a:endParaRPr lang="it-IT" b="1" dirty="0"/>
          </a:p>
          <a:p>
            <a:endParaRPr lang="it-IT" b="1" dirty="0"/>
          </a:p>
          <a:p>
            <a:endParaRPr lang="it-IT" b="1" dirty="0"/>
          </a:p>
          <a:p>
            <a:endParaRPr lang="it-IT" b="1" dirty="0"/>
          </a:p>
        </p:txBody>
      </p:sp>
    </p:spTree>
    <p:extLst>
      <p:ext uri="{BB962C8B-B14F-4D97-AF65-F5344CB8AC3E}">
        <p14:creationId xmlns:p14="http://schemas.microsoft.com/office/powerpoint/2010/main" val="356593622"/>
      </p:ext>
    </p:extLst>
  </p:cSld>
  <p:clrMapOvr>
    <a:masterClrMapping/>
  </p:clrMapOvr>
  <mc:AlternateContent xmlns:mc="http://schemas.openxmlformats.org/markup-compatibility/2006">
    <mc:Choice xmlns:p14="http://schemas.microsoft.com/office/powerpoint/2010/main" Requires="p14">
      <p:transition spd="slow" p14:dur="1250" advTm="0">
        <p:cover dir="ru"/>
      </p:transition>
    </mc:Choice>
    <mc:Fallback>
      <p:transition spd="slow" advTm="0">
        <p:cover dir="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75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75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75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275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275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275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275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275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275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275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fade">
                                      <p:cBhvr>
                                        <p:cTn id="62" dur="275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fade">
                                      <p:cBhvr>
                                        <p:cTn id="67" dur="2750"/>
                                        <p:tgtEl>
                                          <p:spTgt spid="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Effect transition="in" filter="fade">
                                      <p:cBhvr>
                                        <p:cTn id="72" dur="2750"/>
                                        <p:tgtEl>
                                          <p:spTgt spid="5">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xEl>
                                              <p:pRg st="13" end="13"/>
                                            </p:txEl>
                                          </p:spTgt>
                                        </p:tgtEl>
                                        <p:attrNameLst>
                                          <p:attrName>style.visibility</p:attrName>
                                        </p:attrNameLst>
                                      </p:cBhvr>
                                      <p:to>
                                        <p:strVal val="visible"/>
                                      </p:to>
                                    </p:set>
                                    <p:animEffect transition="in" filter="fade">
                                      <p:cBhvr>
                                        <p:cTn id="77" dur="275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on tessuto, tabella, rosso, coperto&#10;&#10;Descrizione generata automaticament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a:gradFill>
            <a:gsLst>
              <a:gs pos="0">
                <a:srgbClr val="FF0066"/>
              </a:gs>
              <a:gs pos="50000">
                <a:srgbClr val="FF3300">
                  <a:tint val="44500"/>
                  <a:satMod val="160000"/>
                </a:srgbClr>
              </a:gs>
              <a:gs pos="100000">
                <a:srgbClr val="FF3300">
                  <a:tint val="23500"/>
                  <a:satMod val="160000"/>
                </a:srgbClr>
              </a:gs>
            </a:gsLst>
            <a:path path="circle">
              <a:fillToRect l="50000" t="50000" r="50000" b="50000"/>
            </a:path>
          </a:gradFill>
        </p:spPr>
      </p:pic>
      <p:sp>
        <p:nvSpPr>
          <p:cNvPr id="29" name="Rettangolo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ttangolo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a:gradFill>
            <a:gsLst>
              <a:gs pos="0">
                <a:schemeClr val="accent3">
                  <a:lumMod val="20000"/>
                  <a:lumOff val="80000"/>
                </a:schemeClr>
              </a:gs>
              <a:gs pos="50000">
                <a:srgbClr val="FF3300">
                  <a:tint val="44500"/>
                  <a:satMod val="160000"/>
                </a:srgbClr>
              </a:gs>
              <a:gs pos="100000">
                <a:srgbClr val="FF3300">
                  <a:tint val="23500"/>
                  <a:satMod val="160000"/>
                </a:srgbClr>
              </a:gs>
            </a:gsLst>
            <a:path path="circle">
              <a:fillToRect l="50000" t="50000" r="50000" b="50000"/>
            </a:path>
          </a:gradFill>
          <a:effectLst>
            <a:outerShdw blurRad="50800" dist="38100" dir="2700000" algn="tl" rotWithShape="0">
              <a:prstClr val="black">
                <a:alpha val="40000"/>
              </a:prstClr>
            </a:outerShdw>
          </a:effectLst>
        </p:spPr>
        <p:txBody>
          <a:bodyPr rtlCol="0">
            <a:normAutofit/>
          </a:bodyPr>
          <a:lstStyle/>
          <a:p>
            <a:pPr rtl="0"/>
            <a:r>
              <a:rPr lang="it-IT" sz="3600" b="1" dirty="0">
                <a:solidFill>
                  <a:srgbClr val="C00000"/>
                </a:solidFill>
              </a:rPr>
              <a:t>O</a:t>
            </a:r>
            <a:r>
              <a:rPr lang="it" sz="3600" b="1" dirty="0">
                <a:solidFill>
                  <a:srgbClr val="C00000"/>
                </a:solidFill>
              </a:rPr>
              <a:t>rganizzazione </a:t>
            </a:r>
            <a:r>
              <a:rPr lang="it" sz="3600" b="1" i="1" dirty="0">
                <a:solidFill>
                  <a:srgbClr val="C00000"/>
                </a:solidFill>
              </a:rPr>
              <a:t>tempo</a:t>
            </a:r>
            <a:r>
              <a:rPr lang="it" sz="3600" b="1" dirty="0">
                <a:solidFill>
                  <a:srgbClr val="C00000"/>
                </a:solidFill>
              </a:rPr>
              <a:t> scuola</a:t>
            </a:r>
            <a:endParaRPr lang="en-US" sz="3600" b="1" dirty="0">
              <a:solidFill>
                <a:srgbClr val="C00000"/>
              </a:solidFill>
            </a:endParaRPr>
          </a:p>
        </p:txBody>
      </p:sp>
      <p:graphicFrame>
        <p:nvGraphicFramePr>
          <p:cNvPr id="31" name="Segnaposto contenuto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566384092"/>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tangolo 2">
            <a:extLst>
              <a:ext uri="{FF2B5EF4-FFF2-40B4-BE49-F238E27FC236}">
                <a16:creationId xmlns:a16="http://schemas.microsoft.com/office/drawing/2014/main" id="{70EB2253-6685-4279-EBDF-C40DAE03682E}"/>
              </a:ext>
            </a:extLst>
          </p:cNvPr>
          <p:cNvSpPr/>
          <p:nvPr/>
        </p:nvSpPr>
        <p:spPr>
          <a:xfrm>
            <a:off x="5719346" y="2656788"/>
            <a:ext cx="1660125" cy="541538"/>
          </a:xfrm>
          <a:prstGeom prst="rect">
            <a:avLst/>
          </a:prstGeom>
          <a:gradFill flip="none" rotWithShape="1">
            <a:gsLst>
              <a:gs pos="0">
                <a:schemeClr val="accent3">
                  <a:lumMod val="40000"/>
                  <a:lumOff val="60000"/>
                </a:schemeClr>
              </a:gs>
              <a:gs pos="50000">
                <a:srgbClr val="FF3300">
                  <a:tint val="44500"/>
                  <a:satMod val="160000"/>
                </a:srgbClr>
              </a:gs>
              <a:gs pos="100000">
                <a:srgbClr val="FF3300">
                  <a:tint val="23500"/>
                  <a:satMod val="160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C00000"/>
                </a:solidFill>
              </a:rPr>
              <a:t>TEMPO ORDINARIO </a:t>
            </a:r>
          </a:p>
        </p:txBody>
      </p:sp>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750" advTm="7000">
        <p:blinds dir="vert"/>
      </p:transition>
    </mc:Choice>
    <mc:Fallback>
      <p:transition spd="slow"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graphicEl>
                                              <a:dgm id="{52CF010F-1351-4148-8701-92F5768EC7DC}"/>
                                            </p:graphicEl>
                                          </p:spTgt>
                                        </p:tgtEl>
                                        <p:attrNameLst>
                                          <p:attrName>style.visibility</p:attrName>
                                        </p:attrNameLst>
                                      </p:cBhvr>
                                      <p:to>
                                        <p:strVal val="visible"/>
                                      </p:to>
                                    </p:set>
                                    <p:animEffect transition="in" filter="fade">
                                      <p:cBhvr>
                                        <p:cTn id="12" dur="2000"/>
                                        <p:tgtEl>
                                          <p:spTgt spid="31">
                                            <p:graphicEl>
                                              <a:dgm id="{52CF010F-1351-4148-8701-92F5768EC7DC}"/>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graphicEl>
                                              <a:dgm id="{62C4F6DC-B23C-4A1D-86BA-D1DEB98692E9}"/>
                                            </p:graphicEl>
                                          </p:spTgt>
                                        </p:tgtEl>
                                        <p:attrNameLst>
                                          <p:attrName>style.visibility</p:attrName>
                                        </p:attrNameLst>
                                      </p:cBhvr>
                                      <p:to>
                                        <p:strVal val="visible"/>
                                      </p:to>
                                    </p:set>
                                    <p:animEffect transition="in" filter="fade">
                                      <p:cBhvr>
                                        <p:cTn id="15" dur="2000"/>
                                        <p:tgtEl>
                                          <p:spTgt spid="31">
                                            <p:graphicEl>
                                              <a:dgm id="{62C4F6DC-B23C-4A1D-86BA-D1DEB98692E9}"/>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graphicEl>
                                              <a:dgm id="{FC51A82C-7C01-41E7-95A1-E0F165353360}"/>
                                            </p:graphicEl>
                                          </p:spTgt>
                                        </p:tgtEl>
                                        <p:attrNameLst>
                                          <p:attrName>style.visibility</p:attrName>
                                        </p:attrNameLst>
                                      </p:cBhvr>
                                      <p:to>
                                        <p:strVal val="visible"/>
                                      </p:to>
                                    </p:set>
                                    <p:animEffect transition="in" filter="fade">
                                      <p:cBhvr>
                                        <p:cTn id="18" dur="2000"/>
                                        <p:tgtEl>
                                          <p:spTgt spid="31">
                                            <p:graphicEl>
                                              <a:dgm id="{FC51A82C-7C01-41E7-95A1-E0F16535336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graphicEl>
                                              <a:dgm id="{03E7967D-6C10-4379-9B37-4F5A8CF4EED8}"/>
                                            </p:graphicEl>
                                          </p:spTgt>
                                        </p:tgtEl>
                                        <p:attrNameLst>
                                          <p:attrName>style.visibility</p:attrName>
                                        </p:attrNameLst>
                                      </p:cBhvr>
                                      <p:to>
                                        <p:strVal val="visible"/>
                                      </p:to>
                                    </p:set>
                                    <p:animEffect transition="in" filter="fade">
                                      <p:cBhvr>
                                        <p:cTn id="21" dur="2000"/>
                                        <p:tgtEl>
                                          <p:spTgt spid="31">
                                            <p:graphicEl>
                                              <a:dgm id="{03E7967D-6C10-4379-9B37-4F5A8CF4EED8}"/>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graphicEl>
                                              <a:dgm id="{4FB3A766-643A-4ACA-8E5D-2C95FFB87076}"/>
                                            </p:graphicEl>
                                          </p:spTgt>
                                        </p:tgtEl>
                                        <p:attrNameLst>
                                          <p:attrName>style.visibility</p:attrName>
                                        </p:attrNameLst>
                                      </p:cBhvr>
                                      <p:to>
                                        <p:strVal val="visible"/>
                                      </p:to>
                                    </p:set>
                                    <p:animEffect transition="in" filter="fade">
                                      <p:cBhvr>
                                        <p:cTn id="24" dur="2000"/>
                                        <p:tgtEl>
                                          <p:spTgt spid="31">
                                            <p:graphicEl>
                                              <a:dgm id="{4FB3A766-643A-4ACA-8E5D-2C95FFB87076}"/>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graphicEl>
                                              <a:dgm id="{8801BA21-B732-43C2-BD4E-EED526CA614C}"/>
                                            </p:graphicEl>
                                          </p:spTgt>
                                        </p:tgtEl>
                                        <p:attrNameLst>
                                          <p:attrName>style.visibility</p:attrName>
                                        </p:attrNameLst>
                                      </p:cBhvr>
                                      <p:to>
                                        <p:strVal val="visible"/>
                                      </p:to>
                                    </p:set>
                                    <p:animEffect transition="in" filter="fade">
                                      <p:cBhvr>
                                        <p:cTn id="27" dur="2000"/>
                                        <p:tgtEl>
                                          <p:spTgt spid="31">
                                            <p:graphicEl>
                                              <a:dgm id="{8801BA21-B732-43C2-BD4E-EED526CA614C}"/>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graphicEl>
                                              <a:dgm id="{ED3C7052-C7D3-4A48-8DD7-C35F83E9E14D}"/>
                                            </p:graphicEl>
                                          </p:spTgt>
                                        </p:tgtEl>
                                        <p:attrNameLst>
                                          <p:attrName>style.visibility</p:attrName>
                                        </p:attrNameLst>
                                      </p:cBhvr>
                                      <p:to>
                                        <p:strVal val="visible"/>
                                      </p:to>
                                    </p:set>
                                    <p:animEffect transition="in" filter="fade">
                                      <p:cBhvr>
                                        <p:cTn id="30" dur="2000"/>
                                        <p:tgtEl>
                                          <p:spTgt spid="31">
                                            <p:graphicEl>
                                              <a:dgm id="{ED3C7052-C7D3-4A48-8DD7-C35F83E9E14D}"/>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graphicEl>
                                              <a:dgm id="{E38B2215-81DF-4D79-BB37-17C8C9F898E7}"/>
                                            </p:graphicEl>
                                          </p:spTgt>
                                        </p:tgtEl>
                                        <p:attrNameLst>
                                          <p:attrName>style.visibility</p:attrName>
                                        </p:attrNameLst>
                                      </p:cBhvr>
                                      <p:to>
                                        <p:strVal val="visible"/>
                                      </p:to>
                                    </p:set>
                                    <p:animEffect transition="in" filter="fade">
                                      <p:cBhvr>
                                        <p:cTn id="33" dur="2000"/>
                                        <p:tgtEl>
                                          <p:spTgt spid="31">
                                            <p:graphicEl>
                                              <a:dgm id="{E38B2215-81DF-4D79-BB37-17C8C9F898E7}"/>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graphicEl>
                                              <a:dgm id="{2E1F219F-885D-437D-9D95-1C496EBAD119}"/>
                                            </p:graphicEl>
                                          </p:spTgt>
                                        </p:tgtEl>
                                        <p:attrNameLst>
                                          <p:attrName>style.visibility</p:attrName>
                                        </p:attrNameLst>
                                      </p:cBhvr>
                                      <p:to>
                                        <p:strVal val="visible"/>
                                      </p:to>
                                    </p:set>
                                    <p:animEffect transition="in" filter="fade">
                                      <p:cBhvr>
                                        <p:cTn id="36" dur="2000"/>
                                        <p:tgtEl>
                                          <p:spTgt spid="31">
                                            <p:graphicEl>
                                              <a:dgm id="{2E1F219F-885D-437D-9D95-1C496EBAD1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1" grpId="0">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C5FCB-9181-4143-A59A-C03EA3783DEE}"/>
              </a:ext>
            </a:extLst>
          </p:cNvPr>
          <p:cNvSpPr>
            <a:spLocks noGrp="1"/>
          </p:cNvSpPr>
          <p:nvPr>
            <p:ph type="title"/>
          </p:nvPr>
        </p:nvSpPr>
        <p:spPr>
          <a:xfrm>
            <a:off x="8458200" y="607392"/>
            <a:ext cx="3161963" cy="835694"/>
          </a:xfrm>
        </p:spPr>
        <p:txBody>
          <a:bodyPr/>
          <a:lstStyle/>
          <a:p>
            <a:r>
              <a:rPr lang="it-IT" sz="1600" dirty="0"/>
              <a:t>Lo studio dello strumento impegna gli studenti in 2 incontri  settimanali pomeridiani</a:t>
            </a:r>
          </a:p>
        </p:txBody>
      </p:sp>
      <p:sp>
        <p:nvSpPr>
          <p:cNvPr id="3" name="Segnaposto contenuto 2">
            <a:extLst>
              <a:ext uri="{FF2B5EF4-FFF2-40B4-BE49-F238E27FC236}">
                <a16:creationId xmlns:a16="http://schemas.microsoft.com/office/drawing/2014/main" id="{A8437295-C2C4-4253-8FCF-01086DCD6D1B}"/>
              </a:ext>
            </a:extLst>
          </p:cNvPr>
          <p:cNvSpPr>
            <a:spLocks noGrp="1"/>
          </p:cNvSpPr>
          <p:nvPr>
            <p:ph idx="1"/>
          </p:nvPr>
        </p:nvSpPr>
        <p:spPr/>
        <p:txBody>
          <a:bodyPr/>
          <a:lstStyle/>
          <a:p>
            <a:r>
              <a:rPr lang="it-IT" b="1" dirty="0"/>
              <a:t>LA STRUTTURA DEL CORSO MUSICALE</a:t>
            </a:r>
          </a:p>
        </p:txBody>
      </p:sp>
      <p:sp>
        <p:nvSpPr>
          <p:cNvPr id="4" name="Segnaposto testo 3">
            <a:extLst>
              <a:ext uri="{FF2B5EF4-FFF2-40B4-BE49-F238E27FC236}">
                <a16:creationId xmlns:a16="http://schemas.microsoft.com/office/drawing/2014/main" id="{79FD57FC-E97E-4F31-9428-9484ADF54371}"/>
              </a:ext>
            </a:extLst>
          </p:cNvPr>
          <p:cNvSpPr>
            <a:spLocks noGrp="1"/>
          </p:cNvSpPr>
          <p:nvPr>
            <p:ph type="body" sz="half" idx="2"/>
          </p:nvPr>
        </p:nvSpPr>
        <p:spPr>
          <a:xfrm>
            <a:off x="1551677" y="1067511"/>
            <a:ext cx="5992123" cy="375575"/>
          </a:xfrm>
        </p:spPr>
        <p:txBody>
          <a:bodyPr>
            <a:normAutofit fontScale="85000" lnSpcReduction="10000"/>
          </a:bodyPr>
          <a:lstStyle/>
          <a:p>
            <a:r>
              <a:rPr lang="it-IT" dirty="0"/>
              <a:t>L’indirizzo offre l’occasione di studiare 1 di questi quattro strumenti</a:t>
            </a:r>
          </a:p>
        </p:txBody>
      </p:sp>
      <p:sp>
        <p:nvSpPr>
          <p:cNvPr id="5" name="Segnaposto data 4">
            <a:extLst>
              <a:ext uri="{FF2B5EF4-FFF2-40B4-BE49-F238E27FC236}">
                <a16:creationId xmlns:a16="http://schemas.microsoft.com/office/drawing/2014/main" id="{0C3FB906-206E-4A14-A32A-A48449A50665}"/>
              </a:ext>
            </a:extLst>
          </p:cNvPr>
          <p:cNvSpPr>
            <a:spLocks noGrp="1"/>
          </p:cNvSpPr>
          <p:nvPr>
            <p:ph type="dt" sz="half" idx="10"/>
          </p:nvPr>
        </p:nvSpPr>
        <p:spPr/>
        <p:txBody>
          <a:bodyPr/>
          <a:lstStyle/>
          <a:p>
            <a:pPr rtl="0"/>
            <a:fld id="{7579D569-2C97-4786-A562-991193493077}" type="datetime1">
              <a:rPr lang="it-IT" smtClean="0"/>
              <a:pPr rtl="0"/>
              <a:t>09/12/2023</a:t>
            </a:fld>
            <a:endParaRPr lang="en-US"/>
          </a:p>
        </p:txBody>
      </p:sp>
      <p:graphicFrame>
        <p:nvGraphicFramePr>
          <p:cNvPr id="7" name="Diagramma 6">
            <a:extLst>
              <a:ext uri="{FF2B5EF4-FFF2-40B4-BE49-F238E27FC236}">
                <a16:creationId xmlns:a16="http://schemas.microsoft.com/office/drawing/2014/main" id="{4DAE50D8-D6C3-4BA1-B08E-6BB3032AB19B}"/>
              </a:ext>
            </a:extLst>
          </p:cNvPr>
          <p:cNvGraphicFramePr/>
          <p:nvPr>
            <p:extLst>
              <p:ext uri="{D42A27DB-BD31-4B8C-83A1-F6EECF244321}">
                <p14:modId xmlns:p14="http://schemas.microsoft.com/office/powerpoint/2010/main" val="88237651"/>
              </p:ext>
            </p:extLst>
          </p:nvPr>
        </p:nvGraphicFramePr>
        <p:xfrm>
          <a:off x="1958698" y="3670196"/>
          <a:ext cx="4038600" cy="2120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magine 9">
            <a:extLst>
              <a:ext uri="{FF2B5EF4-FFF2-40B4-BE49-F238E27FC236}">
                <a16:creationId xmlns:a16="http://schemas.microsoft.com/office/drawing/2014/main" id="{E3228BC7-1562-4567-9928-6AC8B8D41335}"/>
              </a:ext>
            </a:extLst>
          </p:cNvPr>
          <p:cNvPicPr>
            <a:picLocks noChangeAspect="1"/>
          </p:cNvPicPr>
          <p:nvPr/>
        </p:nvPicPr>
        <p:blipFill>
          <a:blip r:embed="rId7"/>
          <a:stretch>
            <a:fillRect/>
          </a:stretch>
        </p:blipFill>
        <p:spPr>
          <a:xfrm>
            <a:off x="387591" y="1598657"/>
            <a:ext cx="1719221" cy="963251"/>
          </a:xfrm>
          <a:prstGeom prst="rect">
            <a:avLst/>
          </a:prstGeom>
          <a:ln>
            <a:solidFill>
              <a:srgbClr val="C00000"/>
            </a:solidFill>
          </a:ln>
        </p:spPr>
      </p:pic>
      <p:graphicFrame>
        <p:nvGraphicFramePr>
          <p:cNvPr id="11" name="Tabella 11">
            <a:extLst>
              <a:ext uri="{FF2B5EF4-FFF2-40B4-BE49-F238E27FC236}">
                <a16:creationId xmlns:a16="http://schemas.microsoft.com/office/drawing/2014/main" id="{8874D80D-8DC0-493A-A40B-D230310DB81B}"/>
              </a:ext>
            </a:extLst>
          </p:cNvPr>
          <p:cNvGraphicFramePr>
            <a:graphicFrameLocks noGrp="1"/>
          </p:cNvGraphicFramePr>
          <p:nvPr>
            <p:extLst>
              <p:ext uri="{D42A27DB-BD31-4B8C-83A1-F6EECF244321}">
                <p14:modId xmlns:p14="http://schemas.microsoft.com/office/powerpoint/2010/main" val="3609081520"/>
              </p:ext>
            </p:extLst>
          </p:nvPr>
        </p:nvGraphicFramePr>
        <p:xfrm>
          <a:off x="412309" y="2689947"/>
          <a:ext cx="1743051" cy="382816"/>
        </p:xfrm>
        <a:graphic>
          <a:graphicData uri="http://schemas.openxmlformats.org/drawingml/2006/table">
            <a:tbl>
              <a:tblPr firstRow="1" bandRow="1">
                <a:tableStyleId>{5C22544A-7EE6-4342-B048-85BDC9FD1C3A}</a:tableStyleId>
              </a:tblPr>
              <a:tblGrid>
                <a:gridCol w="1743051">
                  <a:extLst>
                    <a:ext uri="{9D8B030D-6E8A-4147-A177-3AD203B41FA5}">
                      <a16:colId xmlns:a16="http://schemas.microsoft.com/office/drawing/2014/main" val="999198953"/>
                    </a:ext>
                  </a:extLst>
                </a:gridCol>
              </a:tblGrid>
              <a:tr h="382816">
                <a:tc>
                  <a:txBody>
                    <a:bodyPr/>
                    <a:lstStyle/>
                    <a:p>
                      <a:pPr algn="ctr"/>
                      <a:r>
                        <a:rPr lang="it-IT" dirty="0"/>
                        <a:t>FLAUTO</a:t>
                      </a:r>
                    </a:p>
                  </a:txBody>
                  <a:tcPr>
                    <a:solidFill>
                      <a:schemeClr val="accent1"/>
                    </a:solidFill>
                  </a:tcPr>
                </a:tc>
                <a:extLst>
                  <a:ext uri="{0D108BD9-81ED-4DB2-BD59-A6C34878D82A}">
                    <a16:rowId xmlns:a16="http://schemas.microsoft.com/office/drawing/2014/main" val="4158402626"/>
                  </a:ext>
                </a:extLst>
              </a:tr>
            </a:tbl>
          </a:graphicData>
        </a:graphic>
      </p:graphicFrame>
      <p:pic>
        <p:nvPicPr>
          <p:cNvPr id="12" name="Immagine 11">
            <a:extLst>
              <a:ext uri="{FF2B5EF4-FFF2-40B4-BE49-F238E27FC236}">
                <a16:creationId xmlns:a16="http://schemas.microsoft.com/office/drawing/2014/main" id="{3CE76724-79E6-4F1F-8394-A9E9A5C93180}"/>
              </a:ext>
            </a:extLst>
          </p:cNvPr>
          <p:cNvPicPr>
            <a:picLocks noChangeAspect="1"/>
          </p:cNvPicPr>
          <p:nvPr/>
        </p:nvPicPr>
        <p:blipFill>
          <a:blip r:embed="rId8"/>
          <a:stretch>
            <a:fillRect/>
          </a:stretch>
        </p:blipFill>
        <p:spPr>
          <a:xfrm>
            <a:off x="2380303" y="1598657"/>
            <a:ext cx="1719222" cy="995339"/>
          </a:xfrm>
          <a:prstGeom prst="rect">
            <a:avLst/>
          </a:prstGeom>
          <a:ln>
            <a:solidFill>
              <a:srgbClr val="C00000"/>
            </a:solidFill>
          </a:ln>
        </p:spPr>
      </p:pic>
      <p:pic>
        <p:nvPicPr>
          <p:cNvPr id="13" name="Immagine 12">
            <a:extLst>
              <a:ext uri="{FF2B5EF4-FFF2-40B4-BE49-F238E27FC236}">
                <a16:creationId xmlns:a16="http://schemas.microsoft.com/office/drawing/2014/main" id="{965E8D23-6044-413B-8B88-95C0D0F9437C}"/>
              </a:ext>
            </a:extLst>
          </p:cNvPr>
          <p:cNvPicPr>
            <a:picLocks noChangeAspect="1"/>
          </p:cNvPicPr>
          <p:nvPr/>
        </p:nvPicPr>
        <p:blipFill>
          <a:blip r:embed="rId9" cstate="print"/>
          <a:stretch>
            <a:fillRect/>
          </a:stretch>
        </p:blipFill>
        <p:spPr>
          <a:xfrm>
            <a:off x="4403275" y="1637627"/>
            <a:ext cx="1284335" cy="963251"/>
          </a:xfrm>
          <a:prstGeom prst="rect">
            <a:avLst/>
          </a:prstGeom>
          <a:ln>
            <a:solidFill>
              <a:srgbClr val="C00000"/>
            </a:solidFill>
          </a:ln>
        </p:spPr>
      </p:pic>
      <p:pic>
        <p:nvPicPr>
          <p:cNvPr id="14" name="Immagine 13">
            <a:extLst>
              <a:ext uri="{FF2B5EF4-FFF2-40B4-BE49-F238E27FC236}">
                <a16:creationId xmlns:a16="http://schemas.microsoft.com/office/drawing/2014/main" id="{8932B1B6-CE3B-42A7-AD5A-F56493049305}"/>
              </a:ext>
            </a:extLst>
          </p:cNvPr>
          <p:cNvPicPr>
            <a:picLocks noChangeAspect="1"/>
          </p:cNvPicPr>
          <p:nvPr/>
        </p:nvPicPr>
        <p:blipFill>
          <a:blip r:embed="rId10" cstate="print"/>
          <a:stretch>
            <a:fillRect/>
          </a:stretch>
        </p:blipFill>
        <p:spPr>
          <a:xfrm>
            <a:off x="5991360" y="1623831"/>
            <a:ext cx="1567405" cy="983525"/>
          </a:xfrm>
          <a:prstGeom prst="rect">
            <a:avLst/>
          </a:prstGeom>
          <a:ln>
            <a:solidFill>
              <a:srgbClr val="C00000"/>
            </a:solidFill>
          </a:ln>
        </p:spPr>
      </p:pic>
      <p:graphicFrame>
        <p:nvGraphicFramePr>
          <p:cNvPr id="15" name="Tabella 11">
            <a:extLst>
              <a:ext uri="{FF2B5EF4-FFF2-40B4-BE49-F238E27FC236}">
                <a16:creationId xmlns:a16="http://schemas.microsoft.com/office/drawing/2014/main" id="{12F39893-380F-4634-9D04-2FCAC6A18B19}"/>
              </a:ext>
            </a:extLst>
          </p:cNvPr>
          <p:cNvGraphicFramePr>
            <a:graphicFrameLocks noGrp="1"/>
          </p:cNvGraphicFramePr>
          <p:nvPr>
            <p:extLst>
              <p:ext uri="{D42A27DB-BD31-4B8C-83A1-F6EECF244321}">
                <p14:modId xmlns:p14="http://schemas.microsoft.com/office/powerpoint/2010/main" val="2855059942"/>
              </p:ext>
            </p:extLst>
          </p:nvPr>
        </p:nvGraphicFramePr>
        <p:xfrm>
          <a:off x="2277733" y="2680572"/>
          <a:ext cx="1821792" cy="382816"/>
        </p:xfrm>
        <a:graphic>
          <a:graphicData uri="http://schemas.openxmlformats.org/drawingml/2006/table">
            <a:tbl>
              <a:tblPr firstRow="1" bandRow="1">
                <a:tableStyleId>{5C22544A-7EE6-4342-B048-85BDC9FD1C3A}</a:tableStyleId>
              </a:tblPr>
              <a:tblGrid>
                <a:gridCol w="1821792">
                  <a:extLst>
                    <a:ext uri="{9D8B030D-6E8A-4147-A177-3AD203B41FA5}">
                      <a16:colId xmlns:a16="http://schemas.microsoft.com/office/drawing/2014/main" val="999198953"/>
                    </a:ext>
                  </a:extLst>
                </a:gridCol>
              </a:tblGrid>
              <a:tr h="382816">
                <a:tc>
                  <a:txBody>
                    <a:bodyPr/>
                    <a:lstStyle/>
                    <a:p>
                      <a:pPr algn="ctr"/>
                      <a:r>
                        <a:rPr lang="it-IT" dirty="0"/>
                        <a:t>PIANOFORTE</a:t>
                      </a:r>
                    </a:p>
                  </a:txBody>
                  <a:tcPr/>
                </a:tc>
                <a:extLst>
                  <a:ext uri="{0D108BD9-81ED-4DB2-BD59-A6C34878D82A}">
                    <a16:rowId xmlns:a16="http://schemas.microsoft.com/office/drawing/2014/main" val="4158402626"/>
                  </a:ext>
                </a:extLst>
              </a:tr>
            </a:tbl>
          </a:graphicData>
        </a:graphic>
      </p:graphicFrame>
      <p:graphicFrame>
        <p:nvGraphicFramePr>
          <p:cNvPr id="16" name="Tabella 11">
            <a:extLst>
              <a:ext uri="{FF2B5EF4-FFF2-40B4-BE49-F238E27FC236}">
                <a16:creationId xmlns:a16="http://schemas.microsoft.com/office/drawing/2014/main" id="{EEB674E7-FEF9-4295-BF8C-5C62EF9CDCC9}"/>
              </a:ext>
            </a:extLst>
          </p:cNvPr>
          <p:cNvGraphicFramePr>
            <a:graphicFrameLocks noGrp="1"/>
          </p:cNvGraphicFramePr>
          <p:nvPr>
            <p:extLst>
              <p:ext uri="{D42A27DB-BD31-4B8C-83A1-F6EECF244321}">
                <p14:modId xmlns:p14="http://schemas.microsoft.com/office/powerpoint/2010/main" val="1205455069"/>
              </p:ext>
            </p:extLst>
          </p:nvPr>
        </p:nvGraphicFramePr>
        <p:xfrm>
          <a:off x="4359959" y="2654045"/>
          <a:ext cx="1327651" cy="373254"/>
        </p:xfrm>
        <a:graphic>
          <a:graphicData uri="http://schemas.openxmlformats.org/drawingml/2006/table">
            <a:tbl>
              <a:tblPr firstRow="1" bandRow="1">
                <a:tableStyleId>{5C22544A-7EE6-4342-B048-85BDC9FD1C3A}</a:tableStyleId>
              </a:tblPr>
              <a:tblGrid>
                <a:gridCol w="1327651">
                  <a:extLst>
                    <a:ext uri="{9D8B030D-6E8A-4147-A177-3AD203B41FA5}">
                      <a16:colId xmlns:a16="http://schemas.microsoft.com/office/drawing/2014/main" val="999198953"/>
                    </a:ext>
                  </a:extLst>
                </a:gridCol>
              </a:tblGrid>
              <a:tr h="373254">
                <a:tc>
                  <a:txBody>
                    <a:bodyPr/>
                    <a:lstStyle/>
                    <a:p>
                      <a:pPr algn="ctr"/>
                      <a:r>
                        <a:rPr lang="it-IT" dirty="0"/>
                        <a:t>BATTERIA</a:t>
                      </a:r>
                    </a:p>
                  </a:txBody>
                  <a:tcPr/>
                </a:tc>
                <a:extLst>
                  <a:ext uri="{0D108BD9-81ED-4DB2-BD59-A6C34878D82A}">
                    <a16:rowId xmlns:a16="http://schemas.microsoft.com/office/drawing/2014/main" val="4158402626"/>
                  </a:ext>
                </a:extLst>
              </a:tr>
            </a:tbl>
          </a:graphicData>
        </a:graphic>
      </p:graphicFrame>
      <p:graphicFrame>
        <p:nvGraphicFramePr>
          <p:cNvPr id="17" name="Tabella 11">
            <a:extLst>
              <a:ext uri="{FF2B5EF4-FFF2-40B4-BE49-F238E27FC236}">
                <a16:creationId xmlns:a16="http://schemas.microsoft.com/office/drawing/2014/main" id="{AF842AC0-7C2D-46DF-821C-4EE5BB10349C}"/>
              </a:ext>
            </a:extLst>
          </p:cNvPr>
          <p:cNvGraphicFramePr>
            <a:graphicFrameLocks noGrp="1"/>
          </p:cNvGraphicFramePr>
          <p:nvPr>
            <p:extLst>
              <p:ext uri="{D42A27DB-BD31-4B8C-83A1-F6EECF244321}">
                <p14:modId xmlns:p14="http://schemas.microsoft.com/office/powerpoint/2010/main" val="3045547676"/>
              </p:ext>
            </p:extLst>
          </p:nvPr>
        </p:nvGraphicFramePr>
        <p:xfrm>
          <a:off x="5997298" y="2654045"/>
          <a:ext cx="1567405" cy="382816"/>
        </p:xfrm>
        <a:graphic>
          <a:graphicData uri="http://schemas.openxmlformats.org/drawingml/2006/table">
            <a:tbl>
              <a:tblPr firstRow="1" bandRow="1">
                <a:tableStyleId>{5C22544A-7EE6-4342-B048-85BDC9FD1C3A}</a:tableStyleId>
              </a:tblPr>
              <a:tblGrid>
                <a:gridCol w="1567405">
                  <a:extLst>
                    <a:ext uri="{9D8B030D-6E8A-4147-A177-3AD203B41FA5}">
                      <a16:colId xmlns:a16="http://schemas.microsoft.com/office/drawing/2014/main" val="999198953"/>
                    </a:ext>
                  </a:extLst>
                </a:gridCol>
              </a:tblGrid>
              <a:tr h="382816">
                <a:tc>
                  <a:txBody>
                    <a:bodyPr/>
                    <a:lstStyle/>
                    <a:p>
                      <a:pPr algn="ctr"/>
                      <a:r>
                        <a:rPr lang="it-IT" dirty="0"/>
                        <a:t>SAX</a:t>
                      </a:r>
                    </a:p>
                  </a:txBody>
                  <a:tcPr/>
                </a:tc>
                <a:extLst>
                  <a:ext uri="{0D108BD9-81ED-4DB2-BD59-A6C34878D82A}">
                    <a16:rowId xmlns:a16="http://schemas.microsoft.com/office/drawing/2014/main" val="4158402626"/>
                  </a:ext>
                </a:extLst>
              </a:tr>
            </a:tbl>
          </a:graphicData>
        </a:graphic>
      </p:graphicFrame>
      <p:pic>
        <p:nvPicPr>
          <p:cNvPr id="8" name="Immagine 7">
            <a:extLst>
              <a:ext uri="{FF2B5EF4-FFF2-40B4-BE49-F238E27FC236}">
                <a16:creationId xmlns:a16="http://schemas.microsoft.com/office/drawing/2014/main" id="{F71BA90B-15CE-2D5C-BC78-FDF42D2A8B29}"/>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87591" y="1623831"/>
            <a:ext cx="1716657" cy="923925"/>
          </a:xfrm>
          <a:prstGeom prst="rect">
            <a:avLst/>
          </a:prstGeom>
        </p:spPr>
      </p:pic>
      <p:graphicFrame>
        <p:nvGraphicFramePr>
          <p:cNvPr id="21" name="Diagramma 20">
            <a:extLst>
              <a:ext uri="{FF2B5EF4-FFF2-40B4-BE49-F238E27FC236}">
                <a16:creationId xmlns:a16="http://schemas.microsoft.com/office/drawing/2014/main" id="{F7C0B579-7BC0-4F5E-52DF-956B4BD7BE60}"/>
              </a:ext>
            </a:extLst>
          </p:cNvPr>
          <p:cNvGraphicFramePr/>
          <p:nvPr>
            <p:extLst>
              <p:ext uri="{D42A27DB-BD31-4B8C-83A1-F6EECF244321}">
                <p14:modId xmlns:p14="http://schemas.microsoft.com/office/powerpoint/2010/main" val="1256579643"/>
              </p:ext>
            </p:extLst>
          </p:nvPr>
        </p:nvGraphicFramePr>
        <p:xfrm>
          <a:off x="8229600" y="1668477"/>
          <a:ext cx="3550091" cy="473232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37352740"/>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par>
                                <p:cTn id="17" presetID="21"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1000"/>
                                        <p:tgtEl>
                                          <p:spTgt spid="11"/>
                                        </p:tgtEl>
                                      </p:cBhvr>
                                    </p:animEffect>
                                  </p:childTnLst>
                                </p:cTn>
                              </p:par>
                              <p:par>
                                <p:cTn id="20" presetID="21"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1000"/>
                                        <p:tgtEl>
                                          <p:spTgt spid="12"/>
                                        </p:tgtEl>
                                      </p:cBhvr>
                                    </p:animEffect>
                                  </p:childTnLst>
                                </p:cTn>
                              </p:par>
                              <p:par>
                                <p:cTn id="23" presetID="21"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1000"/>
                                        <p:tgtEl>
                                          <p:spTgt spid="15"/>
                                        </p:tgtEl>
                                      </p:cBhvr>
                                    </p:animEffect>
                                  </p:childTnLst>
                                </p:cTn>
                              </p:par>
                              <p:par>
                                <p:cTn id="26" presetID="21"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1000"/>
                                        <p:tgtEl>
                                          <p:spTgt spid="13"/>
                                        </p:tgtEl>
                                      </p:cBhvr>
                                    </p:animEffect>
                                  </p:childTnLst>
                                </p:cTn>
                              </p:par>
                              <p:par>
                                <p:cTn id="29" presetID="21"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par>
                                <p:cTn id="35" presetID="21"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ABAC7E-F1D2-48C8-93E8-51453C8CE5D4}"/>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it-IT" b="1" dirty="0"/>
              <a:t>Accesso all’indirizzo musicale</a:t>
            </a:r>
            <a:br>
              <a:rPr lang="it-IT" dirty="0"/>
            </a:br>
            <a:r>
              <a:rPr lang="it-IT" sz="2800" i="1" dirty="0"/>
              <a:t>(riferimento legislativo DM 201/99)</a:t>
            </a:r>
          </a:p>
        </p:txBody>
      </p:sp>
      <p:sp>
        <p:nvSpPr>
          <p:cNvPr id="3" name="Segnaposto contenuto 2">
            <a:extLst>
              <a:ext uri="{FF2B5EF4-FFF2-40B4-BE49-F238E27FC236}">
                <a16:creationId xmlns:a16="http://schemas.microsoft.com/office/drawing/2014/main" id="{72D60588-1D5E-40BF-A379-62BA7955D11D}"/>
              </a:ext>
            </a:extLst>
          </p:cNvPr>
          <p:cNvSpPr>
            <a:spLocks noGrp="1"/>
          </p:cNvSpPr>
          <p:nvPr>
            <p:ph sz="half" idx="1"/>
          </p:nvPr>
        </p:nvSpPr>
        <p:spPr>
          <a:xfrm>
            <a:off x="1066800" y="2103120"/>
            <a:ext cx="4663440" cy="2849828"/>
          </a:xfrm>
        </p:spPr>
        <p:txBody>
          <a:bodyPr>
            <a:normAutofit fontScale="85000" lnSpcReduction="10000"/>
          </a:bodyPr>
          <a:lstStyle/>
          <a:p>
            <a:r>
              <a:rPr lang="it-IT" altLang="it-IT" sz="1800" b="1" dirty="0">
                <a:latin typeface="Times New Roman" panose="02020603050405020304" pitchFamily="18" charset="0"/>
                <a:cs typeface="Times New Roman" panose="02020603050405020304" pitchFamily="18" charset="0"/>
              </a:rPr>
              <a:t>PER ACCEDERE:</a:t>
            </a:r>
          </a:p>
          <a:p>
            <a:endParaRPr lang="it-IT" dirty="0"/>
          </a:p>
        </p:txBody>
      </p:sp>
      <p:sp>
        <p:nvSpPr>
          <p:cNvPr id="4" name="Segnaposto contenuto 3">
            <a:extLst>
              <a:ext uri="{FF2B5EF4-FFF2-40B4-BE49-F238E27FC236}">
                <a16:creationId xmlns:a16="http://schemas.microsoft.com/office/drawing/2014/main" id="{D9E33501-14BE-491E-89CA-F607C97E9E1B}"/>
              </a:ext>
            </a:extLst>
          </p:cNvPr>
          <p:cNvSpPr>
            <a:spLocks noGrp="1"/>
          </p:cNvSpPr>
          <p:nvPr>
            <p:ph sz="half" idx="2"/>
          </p:nvPr>
        </p:nvSpPr>
        <p:spPr/>
        <p:txBody>
          <a:bodyPr>
            <a:normAutofit fontScale="85000" lnSpcReduction="10000"/>
          </a:bodyPr>
          <a:lstStyle/>
          <a:p>
            <a:r>
              <a:rPr lang="it-IT" altLang="it-IT" sz="1800" dirty="0">
                <a:latin typeface="Times New Roman" panose="02020603050405020304" pitchFamily="18" charset="0"/>
                <a:cs typeface="Times New Roman" panose="02020603050405020304" pitchFamily="18" charset="0"/>
              </a:rPr>
              <a:t>UNA VOLTA ISCRITTI LA MATERIA DIVENTA CURRICOLARE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E’ obbligatorio NOLEGGIARE o ACQUISTARE lo strumento musicale.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E’ obbligatorio FREQUENTARE le lezioni per TUTTI gli anni di permanenza nella scuola.</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Nella scheda di valutazione comparirà anche un VOTO relativo allo studio dello strumento, distinto da quello di educazione musicale.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Al termine dei 3 anni di studio, in sede di COLLOQUIO di ESAME, ogni candidato verrà valutato anche per le abilità relative allo strumento.</a:t>
            </a:r>
          </a:p>
          <a:p>
            <a:endParaRPr lang="it-IT" altLang="it-IT" sz="1800" dirty="0">
              <a:latin typeface="Times New Roman" panose="02020603050405020304" pitchFamily="18" charset="0"/>
              <a:cs typeface="Times New Roman" panose="02020603050405020304" pitchFamily="18" charset="0"/>
            </a:endParaRPr>
          </a:p>
          <a:p>
            <a:endParaRPr lang="it-IT" dirty="0"/>
          </a:p>
        </p:txBody>
      </p:sp>
      <p:sp>
        <p:nvSpPr>
          <p:cNvPr id="5" name="Segnaposto data 4">
            <a:extLst>
              <a:ext uri="{FF2B5EF4-FFF2-40B4-BE49-F238E27FC236}">
                <a16:creationId xmlns:a16="http://schemas.microsoft.com/office/drawing/2014/main" id="{EF86259D-7AED-4280-A98C-653CF1603C55}"/>
              </a:ext>
            </a:extLst>
          </p:cNvPr>
          <p:cNvSpPr>
            <a:spLocks noGrp="1"/>
          </p:cNvSpPr>
          <p:nvPr>
            <p:ph type="dt" sz="half" idx="10"/>
          </p:nvPr>
        </p:nvSpPr>
        <p:spPr/>
        <p:txBody>
          <a:bodyPr/>
          <a:lstStyle/>
          <a:p>
            <a:pPr rtl="0"/>
            <a:fld id="{5BD466EC-ACF2-4AF5-A2DE-2C9D1A6828FD}" type="datetime1">
              <a:rPr lang="it-IT" smtClean="0"/>
              <a:pPr rtl="0"/>
              <a:t>09/12/2023</a:t>
            </a:fld>
            <a:endParaRPr lang="en-US" dirty="0"/>
          </a:p>
        </p:txBody>
      </p:sp>
      <p:sp>
        <p:nvSpPr>
          <p:cNvPr id="7" name="CasellaDiTesto 6">
            <a:extLst>
              <a:ext uri="{FF2B5EF4-FFF2-40B4-BE49-F238E27FC236}">
                <a16:creationId xmlns:a16="http://schemas.microsoft.com/office/drawing/2014/main" id="{59AAE619-0C2A-4F99-BFD4-74549A09A74D}"/>
              </a:ext>
            </a:extLst>
          </p:cNvPr>
          <p:cNvSpPr txBox="1"/>
          <p:nvPr/>
        </p:nvSpPr>
        <p:spPr>
          <a:xfrm>
            <a:off x="1066800" y="2367625"/>
            <a:ext cx="3789285" cy="2585323"/>
          </a:xfrm>
          <a:prstGeom prst="rect">
            <a:avLst/>
          </a:prstGeom>
          <a:noFill/>
        </p:spPr>
        <p:txBody>
          <a:bodyPr wrap="square">
            <a:spAutoFit/>
          </a:bodyPr>
          <a:lstStyle/>
          <a:p>
            <a:pPr algn="just" eaLnBrk="1" fontAlgn="auto" hangingPunct="1">
              <a:spcAft>
                <a:spcPts val="0"/>
              </a:spcAft>
              <a:defRPr/>
            </a:pPr>
            <a:r>
              <a:rPr lang="it-IT" sz="1800" dirty="0">
                <a:latin typeface="Times New Roman" panose="02020603050405020304" pitchFamily="18" charset="0"/>
                <a:cs typeface="Times New Roman" panose="02020603050405020304" pitchFamily="18" charset="0"/>
              </a:rPr>
              <a:t>E’ necessario spuntare l’opzione INDIRIZZO MUSICALE nella domanda di iscrizione, indicando un ordine di preferenza dei 4 strumenti (non vincolante per la commissione);</a:t>
            </a:r>
          </a:p>
          <a:p>
            <a:pPr algn="just" eaLnBrk="1" fontAlgn="auto" hangingPunct="1">
              <a:spcAft>
                <a:spcPts val="0"/>
              </a:spcAft>
              <a:defRPr/>
            </a:pPr>
            <a:r>
              <a:rPr lang="it-IT" sz="1800" dirty="0">
                <a:latin typeface="Times New Roman" panose="02020603050405020304" pitchFamily="18" charset="0"/>
                <a:cs typeface="Times New Roman" panose="02020603050405020304" pitchFamily="18" charset="0"/>
              </a:rPr>
              <a:t>E’ necessario superare un TEST ORIENTATIVO ATTITUDINALE che NON prevede alcuna conoscenza pregressa.</a:t>
            </a:r>
          </a:p>
        </p:txBody>
      </p:sp>
      <p:sp>
        <p:nvSpPr>
          <p:cNvPr id="9" name="CasellaDiTesto 8">
            <a:extLst>
              <a:ext uri="{FF2B5EF4-FFF2-40B4-BE49-F238E27FC236}">
                <a16:creationId xmlns:a16="http://schemas.microsoft.com/office/drawing/2014/main" id="{C88D9117-4121-472C-902F-ACE45A4B61B3}"/>
              </a:ext>
            </a:extLst>
          </p:cNvPr>
          <p:cNvSpPr txBox="1"/>
          <p:nvPr/>
        </p:nvSpPr>
        <p:spPr>
          <a:xfrm>
            <a:off x="925497" y="5205830"/>
            <a:ext cx="3859567" cy="923330"/>
          </a:xfrm>
          <a:prstGeom prst="rect">
            <a:avLst/>
          </a:prstGeom>
          <a:noFill/>
        </p:spPr>
        <p:txBody>
          <a:bodyPr wrap="square">
            <a:spAutoFit/>
          </a:bodyPr>
          <a:lstStyle/>
          <a:p>
            <a:pPr marL="0" indent="0" algn="ctr" fontAlgn="auto">
              <a:spcAft>
                <a:spcPts val="0"/>
              </a:spcAft>
              <a:buFont typeface="Arial" pitchFamily="34" charset="0"/>
              <a:buNone/>
              <a:defRPr/>
            </a:pPr>
            <a:r>
              <a:rPr lang="it-IT" b="1" dirty="0">
                <a:latin typeface="Times New Roman" panose="02020603050405020304" pitchFamily="18" charset="0"/>
                <a:cs typeface="Times New Roman" panose="02020603050405020304" pitchFamily="18" charset="0"/>
              </a:rPr>
              <a:t> LE LEZIONI DELL’INDIRIZZO MUSICALE SONO TUTTE GRATUITE</a:t>
            </a:r>
          </a:p>
        </p:txBody>
      </p:sp>
    </p:spTree>
    <p:extLst>
      <p:ext uri="{BB962C8B-B14F-4D97-AF65-F5344CB8AC3E}">
        <p14:creationId xmlns:p14="http://schemas.microsoft.com/office/powerpoint/2010/main" val="130030560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424128-E132-46B5-9FA6-2CA757AA5A65}"/>
              </a:ext>
            </a:extLst>
          </p:cNvPr>
          <p:cNvSpPr>
            <a:spLocks noGrp="1"/>
          </p:cNvSpPr>
          <p:nvPr>
            <p:ph type="title"/>
          </p:nvPr>
        </p:nvSpPr>
        <p:spPr>
          <a:xfrm>
            <a:off x="1267918" y="469134"/>
            <a:ext cx="9647658" cy="926227"/>
          </a:xfrm>
        </p:spPr>
        <p:txBody>
          <a:bodyPr>
            <a:normAutofit/>
          </a:bodyPr>
          <a:lstStyle/>
          <a:p>
            <a:pPr algn="ctr"/>
            <a:r>
              <a:rPr lang="it-IT" sz="2400" dirty="0"/>
              <a:t>Distribuzione oraria</a:t>
            </a:r>
            <a:br>
              <a:rPr lang="it-IT" sz="2400" dirty="0"/>
            </a:br>
            <a:r>
              <a:rPr lang="it-IT" sz="2400" dirty="0"/>
              <a:t>delle classi a tempo normale e ad indirizzo musicale</a:t>
            </a:r>
          </a:p>
        </p:txBody>
      </p:sp>
      <p:graphicFrame>
        <p:nvGraphicFramePr>
          <p:cNvPr id="5" name="Segnaposto contenuto 4">
            <a:extLst>
              <a:ext uri="{FF2B5EF4-FFF2-40B4-BE49-F238E27FC236}">
                <a16:creationId xmlns:a16="http://schemas.microsoft.com/office/drawing/2014/main" id="{8D1E5231-86D9-4ABA-9FA8-18D9DC3A187B}"/>
              </a:ext>
            </a:extLst>
          </p:cNvPr>
          <p:cNvGraphicFramePr>
            <a:graphicFrameLocks noGrp="1"/>
          </p:cNvGraphicFramePr>
          <p:nvPr>
            <p:ph idx="1"/>
            <p:extLst>
              <p:ext uri="{D42A27DB-BD31-4B8C-83A1-F6EECF244321}">
                <p14:modId xmlns:p14="http://schemas.microsoft.com/office/powerpoint/2010/main" val="2385848629"/>
              </p:ext>
            </p:extLst>
          </p:nvPr>
        </p:nvGraphicFramePr>
        <p:xfrm>
          <a:off x="1345742" y="1285047"/>
          <a:ext cx="9578340" cy="4639376"/>
        </p:xfrm>
        <a:graphic>
          <a:graphicData uri="http://schemas.openxmlformats.org/drawingml/2006/table">
            <a:tbl>
              <a:tblPr>
                <a:tableStyleId>{284E427A-3D55-4303-BF80-6455036E1DE7}</a:tableStyleId>
              </a:tblPr>
              <a:tblGrid>
                <a:gridCol w="2916363">
                  <a:extLst>
                    <a:ext uri="{9D8B030D-6E8A-4147-A177-3AD203B41FA5}">
                      <a16:colId xmlns:a16="http://schemas.microsoft.com/office/drawing/2014/main" val="2418477886"/>
                    </a:ext>
                  </a:extLst>
                </a:gridCol>
                <a:gridCol w="1975299">
                  <a:extLst>
                    <a:ext uri="{9D8B030D-6E8A-4147-A177-3AD203B41FA5}">
                      <a16:colId xmlns:a16="http://schemas.microsoft.com/office/drawing/2014/main" val="3596184299"/>
                    </a:ext>
                  </a:extLst>
                </a:gridCol>
                <a:gridCol w="2077792">
                  <a:extLst>
                    <a:ext uri="{9D8B030D-6E8A-4147-A177-3AD203B41FA5}">
                      <a16:colId xmlns:a16="http://schemas.microsoft.com/office/drawing/2014/main" val="261074263"/>
                    </a:ext>
                  </a:extLst>
                </a:gridCol>
                <a:gridCol w="2608886">
                  <a:extLst>
                    <a:ext uri="{9D8B030D-6E8A-4147-A177-3AD203B41FA5}">
                      <a16:colId xmlns:a16="http://schemas.microsoft.com/office/drawing/2014/main" val="4286812485"/>
                    </a:ext>
                  </a:extLst>
                </a:gridCol>
              </a:tblGrid>
              <a:tr h="484597">
                <a:tc>
                  <a:txBody>
                    <a:bodyPr/>
                    <a:lstStyle/>
                    <a:p>
                      <a:pPr algn="ctr" rtl="0" fontAlgn="t">
                        <a:spcBef>
                          <a:spcPts val="0"/>
                        </a:spcBef>
                        <a:spcAft>
                          <a:spcPts val="0"/>
                        </a:spcAft>
                      </a:pPr>
                      <a:r>
                        <a:rPr lang="it-IT" sz="1200" b="1" u="none" strike="noStrike" dirty="0">
                          <a:solidFill>
                            <a:schemeClr val="tx1"/>
                          </a:solidFill>
                          <a:effectLst/>
                        </a:rPr>
                        <a:t>DISCIPLINA</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a:solidFill>
                            <a:schemeClr val="tx1"/>
                          </a:solidFill>
                          <a:effectLst/>
                        </a:rPr>
                        <a:t>CLASSI </a:t>
                      </a:r>
                      <a:endParaRPr lang="it-IT" sz="1200">
                        <a:solidFill>
                          <a:schemeClr val="tx1"/>
                        </a:solidFill>
                        <a:effectLst/>
                      </a:endParaRPr>
                    </a:p>
                    <a:p>
                      <a:pPr algn="ctr" rtl="0" fontAlgn="t">
                        <a:spcBef>
                          <a:spcPts val="0"/>
                        </a:spcBef>
                        <a:spcAft>
                          <a:spcPts val="0"/>
                        </a:spcAft>
                      </a:pPr>
                      <a:r>
                        <a:rPr lang="it-IT" sz="1200" b="1" u="none" strike="noStrike">
                          <a:solidFill>
                            <a:schemeClr val="tx1"/>
                          </a:solidFill>
                          <a:effectLst/>
                        </a:rPr>
                        <a:t>PRIME</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dirty="0">
                          <a:solidFill>
                            <a:schemeClr val="tx1"/>
                          </a:solidFill>
                          <a:effectLst/>
                        </a:rPr>
                        <a:t>CLASSI </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SECONDE</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dirty="0">
                          <a:solidFill>
                            <a:schemeClr val="tx1"/>
                          </a:solidFill>
                          <a:effectLst/>
                        </a:rPr>
                        <a:t>CLASSI</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 TERZE</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660787678"/>
                  </a:ext>
                </a:extLst>
              </a:tr>
              <a:tr h="272892">
                <a:tc>
                  <a:txBody>
                    <a:bodyPr/>
                    <a:lstStyle/>
                    <a:p>
                      <a:pPr algn="ctr" rtl="0" fontAlgn="t">
                        <a:spcBef>
                          <a:spcPts val="0"/>
                        </a:spcBef>
                        <a:spcAft>
                          <a:spcPts val="0"/>
                        </a:spcAft>
                      </a:pPr>
                      <a:r>
                        <a:rPr lang="it-IT" sz="1200" b="1" u="none" strike="noStrike" dirty="0">
                          <a:solidFill>
                            <a:schemeClr val="tx1"/>
                          </a:solidFill>
                          <a:effectLst/>
                        </a:rPr>
                        <a:t>ITALIANO *</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6 </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838816481"/>
                  </a:ext>
                </a:extLst>
              </a:tr>
              <a:tr h="272892">
                <a:tc>
                  <a:txBody>
                    <a:bodyPr/>
                    <a:lstStyle/>
                    <a:p>
                      <a:pPr algn="ctr" rtl="0" fontAlgn="t">
                        <a:spcBef>
                          <a:spcPts val="0"/>
                        </a:spcBef>
                        <a:spcAft>
                          <a:spcPts val="0"/>
                        </a:spcAft>
                      </a:pPr>
                      <a:r>
                        <a:rPr lang="it-IT" sz="1200" b="1" u="none" strike="noStrike" dirty="0">
                          <a:solidFill>
                            <a:schemeClr val="tx1"/>
                          </a:solidFill>
                          <a:effectLst/>
                        </a:rPr>
                        <a:t>STORIA *</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1392736"/>
                  </a:ext>
                </a:extLst>
              </a:tr>
              <a:tr h="272892">
                <a:tc>
                  <a:txBody>
                    <a:bodyPr/>
                    <a:lstStyle/>
                    <a:p>
                      <a:pPr algn="ctr" rtl="0" fontAlgn="t">
                        <a:spcBef>
                          <a:spcPts val="0"/>
                        </a:spcBef>
                        <a:spcAft>
                          <a:spcPts val="0"/>
                        </a:spcAft>
                      </a:pPr>
                      <a:r>
                        <a:rPr lang="it-IT" sz="1200" b="1" u="none" strike="noStrike" dirty="0">
                          <a:solidFill>
                            <a:schemeClr val="tx1"/>
                          </a:solidFill>
                          <a:effectLst/>
                        </a:rPr>
                        <a:t>GEOGRAFIA</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018025319"/>
                  </a:ext>
                </a:extLst>
              </a:tr>
              <a:tr h="276727">
                <a:tc>
                  <a:txBody>
                    <a:bodyPr/>
                    <a:lstStyle/>
                    <a:p>
                      <a:pPr algn="ctr" rtl="0" fontAlgn="t">
                        <a:spcBef>
                          <a:spcPts val="0"/>
                        </a:spcBef>
                        <a:spcAft>
                          <a:spcPts val="0"/>
                        </a:spcAft>
                      </a:pPr>
                      <a:r>
                        <a:rPr lang="it-IT" sz="1200" b="1" u="none" strike="noStrike" dirty="0">
                          <a:solidFill>
                            <a:schemeClr val="tx1"/>
                          </a:solidFill>
                          <a:effectLst/>
                        </a:rPr>
                        <a:t>MATEMATICA/SCIENZE *</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6</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029071511"/>
                  </a:ext>
                </a:extLst>
              </a:tr>
              <a:tr h="272892">
                <a:tc>
                  <a:txBody>
                    <a:bodyPr/>
                    <a:lstStyle/>
                    <a:p>
                      <a:pPr algn="ctr" rtl="0" fontAlgn="t">
                        <a:spcBef>
                          <a:spcPts val="0"/>
                        </a:spcBef>
                        <a:spcAft>
                          <a:spcPts val="0"/>
                        </a:spcAft>
                      </a:pPr>
                      <a:r>
                        <a:rPr lang="it-IT" sz="1200" b="1" u="none" strike="noStrike" dirty="0">
                          <a:solidFill>
                            <a:schemeClr val="tx1"/>
                          </a:solidFill>
                          <a:effectLst/>
                        </a:rPr>
                        <a:t>INGLESE</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3</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3</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3</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9932709"/>
                  </a:ext>
                </a:extLst>
              </a:tr>
              <a:tr h="272892">
                <a:tc>
                  <a:txBody>
                    <a:bodyPr/>
                    <a:lstStyle/>
                    <a:p>
                      <a:pPr algn="ctr" rtl="0" fontAlgn="t">
                        <a:spcBef>
                          <a:spcPts val="0"/>
                        </a:spcBef>
                        <a:spcAft>
                          <a:spcPts val="0"/>
                        </a:spcAft>
                      </a:pPr>
                      <a:r>
                        <a:rPr lang="it-IT" sz="1200" b="1" u="none" strike="noStrike" dirty="0">
                          <a:solidFill>
                            <a:schemeClr val="tx1"/>
                          </a:solidFill>
                          <a:effectLst/>
                        </a:rPr>
                        <a:t>FRANCESE</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640185916"/>
                  </a:ext>
                </a:extLst>
              </a:tr>
              <a:tr h="272892">
                <a:tc>
                  <a:txBody>
                    <a:bodyPr/>
                    <a:lstStyle/>
                    <a:p>
                      <a:pPr algn="ctr" rtl="0" fontAlgn="t">
                        <a:spcBef>
                          <a:spcPts val="0"/>
                        </a:spcBef>
                        <a:spcAft>
                          <a:spcPts val="0"/>
                        </a:spcAft>
                      </a:pPr>
                      <a:r>
                        <a:rPr lang="it-IT" sz="1200" b="1" u="none" strike="noStrike" dirty="0">
                          <a:solidFill>
                            <a:schemeClr val="tx1"/>
                          </a:solidFill>
                          <a:effectLst/>
                        </a:rPr>
                        <a:t>TECNOLOGIA *</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2589067547"/>
                  </a:ext>
                </a:extLst>
              </a:tr>
              <a:tr h="272892">
                <a:tc>
                  <a:txBody>
                    <a:bodyPr/>
                    <a:lstStyle/>
                    <a:p>
                      <a:pPr algn="ctr" rtl="0" fontAlgn="t">
                        <a:spcBef>
                          <a:spcPts val="0"/>
                        </a:spcBef>
                        <a:spcAft>
                          <a:spcPts val="0"/>
                        </a:spcAft>
                      </a:pPr>
                      <a:r>
                        <a:rPr lang="it-IT" sz="1200" b="1" u="none" strike="noStrike" dirty="0">
                          <a:solidFill>
                            <a:schemeClr val="tx1"/>
                          </a:solidFill>
                          <a:effectLst/>
                        </a:rPr>
                        <a:t>MUSICA</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2110646903"/>
                  </a:ext>
                </a:extLst>
              </a:tr>
              <a:tr h="298014">
                <a:tc>
                  <a:txBody>
                    <a:bodyPr/>
                    <a:lstStyle/>
                    <a:p>
                      <a:pPr algn="ctr" rtl="0" fontAlgn="t">
                        <a:spcBef>
                          <a:spcPts val="0"/>
                        </a:spcBef>
                        <a:spcAft>
                          <a:spcPts val="0"/>
                        </a:spcAft>
                      </a:pPr>
                      <a:r>
                        <a:rPr lang="it-IT" sz="1200" b="1" u="none" strike="noStrike" dirty="0">
                          <a:solidFill>
                            <a:schemeClr val="tx1"/>
                          </a:solidFill>
                          <a:effectLst/>
                        </a:rPr>
                        <a:t>ARTE E IMMAGINE *</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875679689"/>
                  </a:ext>
                </a:extLst>
              </a:tr>
              <a:tr h="282050">
                <a:tc>
                  <a:txBody>
                    <a:bodyPr/>
                    <a:lstStyle/>
                    <a:p>
                      <a:pPr algn="ctr" rtl="0" fontAlgn="t">
                        <a:spcBef>
                          <a:spcPts val="0"/>
                        </a:spcBef>
                        <a:spcAft>
                          <a:spcPts val="0"/>
                        </a:spcAft>
                      </a:pPr>
                      <a:r>
                        <a:rPr lang="it-IT" sz="1200" b="1" u="none" strike="noStrike" dirty="0">
                          <a:solidFill>
                            <a:schemeClr val="tx1"/>
                          </a:solidFill>
                          <a:effectLst/>
                        </a:rPr>
                        <a:t>EDUCAZIONE FISICA</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300523599"/>
                  </a:ext>
                </a:extLst>
              </a:tr>
              <a:tr h="484597">
                <a:tc>
                  <a:txBody>
                    <a:bodyPr/>
                    <a:lstStyle/>
                    <a:p>
                      <a:pPr algn="ctr" rtl="0" fontAlgn="t">
                        <a:spcBef>
                          <a:spcPts val="0"/>
                        </a:spcBef>
                        <a:spcAft>
                          <a:spcPts val="0"/>
                        </a:spcAft>
                      </a:pPr>
                      <a:r>
                        <a:rPr lang="it-IT" sz="1200" b="1" u="none" strike="noStrike" dirty="0">
                          <a:solidFill>
                            <a:schemeClr val="tx1"/>
                          </a:solidFill>
                          <a:effectLst/>
                        </a:rPr>
                        <a:t>RELIGIONE CATTOLICA</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AIRC</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1</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1</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1</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190242133"/>
                  </a:ext>
                </a:extLst>
              </a:tr>
              <a:tr h="357363">
                <a:tc>
                  <a:txBody>
                    <a:bodyPr/>
                    <a:lstStyle/>
                    <a:p>
                      <a:pPr algn="ctr" rtl="0" fontAlgn="t">
                        <a:spcBef>
                          <a:spcPts val="0"/>
                        </a:spcBef>
                        <a:spcAft>
                          <a:spcPts val="0"/>
                        </a:spcAft>
                      </a:pPr>
                      <a:r>
                        <a:rPr lang="it-IT" sz="1200" b="1" dirty="0">
                          <a:solidFill>
                            <a:schemeClr val="tx1"/>
                          </a:solidFill>
                          <a:effectLst/>
                        </a:rPr>
                        <a:t>EDUCAZIONE CIVICA</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extLst>
                  <a:ext uri="{0D108BD9-81ED-4DB2-BD59-A6C34878D82A}">
                    <a16:rowId xmlns:a16="http://schemas.microsoft.com/office/drawing/2014/main" val="2502423176"/>
                  </a:ext>
                </a:extLst>
              </a:tr>
              <a:tr h="272892">
                <a:tc>
                  <a:txBody>
                    <a:bodyPr/>
                    <a:lstStyle/>
                    <a:p>
                      <a:pPr algn="ctr" rtl="0" fontAlgn="t">
                        <a:spcBef>
                          <a:spcPts val="0"/>
                        </a:spcBef>
                        <a:spcAft>
                          <a:spcPts val="0"/>
                        </a:spcAft>
                      </a:pPr>
                      <a:r>
                        <a:rPr lang="it-IT" sz="1200" b="1" u="none" strike="noStrike" dirty="0">
                          <a:solidFill>
                            <a:schemeClr val="tx1"/>
                          </a:solidFill>
                          <a:effectLst/>
                        </a:rPr>
                        <a:t>STRUMENTO</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421641233"/>
                  </a:ext>
                </a:extLst>
              </a:tr>
              <a:tr h="272892">
                <a:tc>
                  <a:txBody>
                    <a:bodyPr/>
                    <a:lstStyle/>
                    <a:p>
                      <a:pPr algn="ctr" rtl="0" fontAlgn="t">
                        <a:spcBef>
                          <a:spcPts val="0"/>
                        </a:spcBef>
                        <a:spcAft>
                          <a:spcPts val="0"/>
                        </a:spcAft>
                      </a:pPr>
                      <a:r>
                        <a:rPr lang="it-IT" sz="1200" b="1" dirty="0">
                          <a:solidFill>
                            <a:schemeClr val="tx1"/>
                          </a:solidFill>
                          <a:effectLst/>
                        </a:rPr>
                        <a:t>ORCHESTRA</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extLst>
                  <a:ext uri="{0D108BD9-81ED-4DB2-BD59-A6C34878D82A}">
                    <a16:rowId xmlns:a16="http://schemas.microsoft.com/office/drawing/2014/main" val="2915948833"/>
                  </a:ext>
                </a:extLst>
              </a:tr>
            </a:tbl>
          </a:graphicData>
        </a:graphic>
      </p:graphicFrame>
      <p:sp>
        <p:nvSpPr>
          <p:cNvPr id="6" name="Rectangle 1">
            <a:extLst>
              <a:ext uri="{FF2B5EF4-FFF2-40B4-BE49-F238E27FC236}">
                <a16:creationId xmlns:a16="http://schemas.microsoft.com/office/drawing/2014/main" id="{75A3A5C3-0411-4A87-9433-004820490CC3}"/>
              </a:ext>
            </a:extLst>
          </p:cNvPr>
          <p:cNvSpPr>
            <a:spLocks noChangeArrowheads="1"/>
          </p:cNvSpPr>
          <p:nvPr/>
        </p:nvSpPr>
        <p:spPr bwMode="auto">
          <a:xfrm>
            <a:off x="-8512299" y="-32558"/>
            <a:ext cx="19637499" cy="46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3" name="CasellaDiTesto 2">
            <a:extLst>
              <a:ext uri="{FF2B5EF4-FFF2-40B4-BE49-F238E27FC236}">
                <a16:creationId xmlns:a16="http://schemas.microsoft.com/office/drawing/2014/main" id="{A4FE2FE7-2634-4A62-A724-C27B68F54CF8}"/>
              </a:ext>
            </a:extLst>
          </p:cNvPr>
          <p:cNvSpPr txBox="1"/>
          <p:nvPr/>
        </p:nvSpPr>
        <p:spPr>
          <a:xfrm>
            <a:off x="1267918" y="6019534"/>
            <a:ext cx="9326191" cy="369332"/>
          </a:xfrm>
          <a:prstGeom prst="rect">
            <a:avLst/>
          </a:prstGeom>
          <a:noFill/>
        </p:spPr>
        <p:txBody>
          <a:bodyPr wrap="square" rtlCol="0">
            <a:spAutoFit/>
          </a:bodyPr>
          <a:lstStyle/>
          <a:p>
            <a:r>
              <a:rPr lang="it-IT" dirty="0"/>
              <a:t>* </a:t>
            </a:r>
            <a:r>
              <a:rPr lang="it-IT" sz="1200" dirty="0"/>
              <a:t>Nel monte ore delle materie interessate si inseriscono in modo trasversale le attività afferenti all’</a:t>
            </a:r>
            <a:r>
              <a:rPr lang="it-IT" sz="1200" b="1" dirty="0"/>
              <a:t>Educazione civica</a:t>
            </a:r>
          </a:p>
        </p:txBody>
      </p:sp>
    </p:spTree>
    <p:extLst>
      <p:ext uri="{BB962C8B-B14F-4D97-AF65-F5344CB8AC3E}">
        <p14:creationId xmlns:p14="http://schemas.microsoft.com/office/powerpoint/2010/main" val="3240264942"/>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7AC37E-829D-4CFB-8E17-A9C29AA66884}"/>
              </a:ext>
            </a:extLst>
          </p:cNvPr>
          <p:cNvSpPr>
            <a:spLocks noGrp="1"/>
          </p:cNvSpPr>
          <p:nvPr>
            <p:ph type="title"/>
          </p:nvPr>
        </p:nvSpPr>
        <p:spPr>
          <a:xfrm>
            <a:off x="862614" y="0"/>
            <a:ext cx="10058400" cy="1371600"/>
          </a:xfrm>
        </p:spPr>
        <p:txBody>
          <a:bodyPr/>
          <a:lstStyle/>
          <a:p>
            <a:pPr algn="ctr"/>
            <a:r>
              <a:rPr lang="it-IT" dirty="0"/>
              <a:t>Orario di inizio e fine lezioni</a:t>
            </a:r>
          </a:p>
        </p:txBody>
      </p:sp>
      <p:sp>
        <p:nvSpPr>
          <p:cNvPr id="4" name="Segnaposto data 3">
            <a:extLst>
              <a:ext uri="{FF2B5EF4-FFF2-40B4-BE49-F238E27FC236}">
                <a16:creationId xmlns:a16="http://schemas.microsoft.com/office/drawing/2014/main" id="{DADC01E5-CC02-41AD-BE83-9B8F97EF199A}"/>
              </a:ext>
            </a:extLst>
          </p:cNvPr>
          <p:cNvSpPr>
            <a:spLocks noGrp="1"/>
          </p:cNvSpPr>
          <p:nvPr>
            <p:ph type="dt" sz="half" idx="10"/>
          </p:nvPr>
        </p:nvSpPr>
        <p:spPr/>
        <p:txBody>
          <a:bodyPr/>
          <a:lstStyle/>
          <a:p>
            <a:pPr rtl="0"/>
            <a:fld id="{0FFEEA0C-1FCD-40E6-A1D4-23BFBD0CE371}" type="datetime1">
              <a:rPr lang="it-IT" smtClean="0"/>
              <a:pPr rtl="0"/>
              <a:t>09/12/2023</a:t>
            </a:fld>
            <a:endParaRPr lang="en-US"/>
          </a:p>
        </p:txBody>
      </p:sp>
      <p:graphicFrame>
        <p:nvGraphicFramePr>
          <p:cNvPr id="8" name="Segnaposto contenuto 7">
            <a:extLst>
              <a:ext uri="{FF2B5EF4-FFF2-40B4-BE49-F238E27FC236}">
                <a16:creationId xmlns:a16="http://schemas.microsoft.com/office/drawing/2014/main" id="{E3349B5D-2A99-D5D4-6BFB-5468EEAA18B6}"/>
              </a:ext>
            </a:extLst>
          </p:cNvPr>
          <p:cNvGraphicFramePr>
            <a:graphicFrameLocks noGrp="1"/>
          </p:cNvGraphicFramePr>
          <p:nvPr>
            <p:ph idx="1"/>
            <p:extLst>
              <p:ext uri="{D42A27DB-BD31-4B8C-83A1-F6EECF244321}">
                <p14:modId xmlns:p14="http://schemas.microsoft.com/office/powerpoint/2010/main" val="2636743116"/>
              </p:ext>
            </p:extLst>
          </p:nvPr>
        </p:nvGraphicFramePr>
        <p:xfrm>
          <a:off x="594805" y="984852"/>
          <a:ext cx="10937290" cy="5181600"/>
        </p:xfrm>
        <a:graphic>
          <a:graphicData uri="http://schemas.openxmlformats.org/drawingml/2006/table">
            <a:tbl>
              <a:tblPr firstRow="1" bandRow="1">
                <a:tableStyleId>{93296810-A885-4BE3-A3E7-6D5BEEA58F35}</a:tableStyleId>
              </a:tblPr>
              <a:tblGrid>
                <a:gridCol w="2187458">
                  <a:extLst>
                    <a:ext uri="{9D8B030D-6E8A-4147-A177-3AD203B41FA5}">
                      <a16:colId xmlns:a16="http://schemas.microsoft.com/office/drawing/2014/main" val="1928725020"/>
                    </a:ext>
                  </a:extLst>
                </a:gridCol>
                <a:gridCol w="2187458">
                  <a:extLst>
                    <a:ext uri="{9D8B030D-6E8A-4147-A177-3AD203B41FA5}">
                      <a16:colId xmlns:a16="http://schemas.microsoft.com/office/drawing/2014/main" val="1764940682"/>
                    </a:ext>
                  </a:extLst>
                </a:gridCol>
                <a:gridCol w="2187458">
                  <a:extLst>
                    <a:ext uri="{9D8B030D-6E8A-4147-A177-3AD203B41FA5}">
                      <a16:colId xmlns:a16="http://schemas.microsoft.com/office/drawing/2014/main" val="928695698"/>
                    </a:ext>
                  </a:extLst>
                </a:gridCol>
                <a:gridCol w="2187458">
                  <a:extLst>
                    <a:ext uri="{9D8B030D-6E8A-4147-A177-3AD203B41FA5}">
                      <a16:colId xmlns:a16="http://schemas.microsoft.com/office/drawing/2014/main" val="2405436264"/>
                    </a:ext>
                  </a:extLst>
                </a:gridCol>
                <a:gridCol w="2187458">
                  <a:extLst>
                    <a:ext uri="{9D8B030D-6E8A-4147-A177-3AD203B41FA5}">
                      <a16:colId xmlns:a16="http://schemas.microsoft.com/office/drawing/2014/main" val="3886439639"/>
                    </a:ext>
                  </a:extLst>
                </a:gridCol>
              </a:tblGrid>
              <a:tr h="365248">
                <a:tc>
                  <a:txBody>
                    <a:bodyPr/>
                    <a:lstStyle/>
                    <a:p>
                      <a:r>
                        <a:rPr lang="it-IT" dirty="0"/>
                        <a:t>Ingresso – Uscita</a:t>
                      </a:r>
                    </a:p>
                  </a:txBody>
                  <a:tcPr/>
                </a:tc>
                <a:tc gridSpan="2">
                  <a:txBody>
                    <a:bodyPr/>
                    <a:lstStyle/>
                    <a:p>
                      <a:pPr algn="ctr"/>
                      <a:r>
                        <a:rPr lang="it-IT" dirty="0"/>
                        <a:t>Dal Lunedì al Venerdì</a:t>
                      </a:r>
                    </a:p>
                  </a:txBody>
                  <a:tcPr/>
                </a:tc>
                <a:tc hMerge="1">
                  <a:txBody>
                    <a:bodyPr/>
                    <a:lstStyle/>
                    <a:p>
                      <a:endParaRPr lang="it-IT" dirty="0"/>
                    </a:p>
                  </a:txBody>
                  <a:tcPr/>
                </a:tc>
                <a:tc>
                  <a:txBody>
                    <a:bodyPr/>
                    <a:lstStyle/>
                    <a:p>
                      <a:endParaRPr lang="it-IT"/>
                    </a:p>
                  </a:txBody>
                  <a:tcPr/>
                </a:tc>
                <a:tc>
                  <a:txBody>
                    <a:bodyPr/>
                    <a:lstStyle/>
                    <a:p>
                      <a:endParaRPr lang="it-IT"/>
                    </a:p>
                  </a:txBody>
                  <a:tcPr/>
                </a:tc>
                <a:extLst>
                  <a:ext uri="{0D108BD9-81ED-4DB2-BD59-A6C34878D82A}">
                    <a16:rowId xmlns:a16="http://schemas.microsoft.com/office/drawing/2014/main" val="1010978134"/>
                  </a:ext>
                </a:extLst>
              </a:tr>
              <a:tr h="365248">
                <a:tc>
                  <a:txBody>
                    <a:bodyPr/>
                    <a:lstStyle/>
                    <a:p>
                      <a:endParaRPr lang="it-IT" dirty="0"/>
                    </a:p>
                  </a:txBody>
                  <a:tcPr/>
                </a:tc>
                <a:tc>
                  <a:txBody>
                    <a:bodyPr/>
                    <a:lstStyle/>
                    <a:p>
                      <a:r>
                        <a:rPr lang="it-IT" b="1" dirty="0"/>
                        <a:t>Ingresso</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3500000" scaled="1"/>
                      <a:tileRect/>
                    </a:gradFill>
                  </a:tcPr>
                </a:tc>
                <a:tc>
                  <a:txBody>
                    <a:bodyPr/>
                    <a:lstStyle/>
                    <a:p>
                      <a:r>
                        <a:rPr lang="it-IT" b="1" dirty="0"/>
                        <a:t>7.55</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3500000" scaled="1"/>
                      <a:tileRect/>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3500000" scaled="1"/>
                      <a:tileRect/>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3500000" scaled="1"/>
                      <a:tileRect/>
                    </a:gradFill>
                  </a:tcPr>
                </a:tc>
                <a:extLst>
                  <a:ext uri="{0D108BD9-81ED-4DB2-BD59-A6C34878D82A}">
                    <a16:rowId xmlns:a16="http://schemas.microsoft.com/office/drawing/2014/main" val="4112269191"/>
                  </a:ext>
                </a:extLst>
              </a:tr>
              <a:tr h="365248">
                <a:tc>
                  <a:txBody>
                    <a:bodyPr/>
                    <a:lstStyle/>
                    <a:p>
                      <a:endParaRPr lang="it-IT" dirty="0"/>
                    </a:p>
                  </a:txBody>
                  <a:tcPr/>
                </a:tc>
                <a:tc>
                  <a:txBody>
                    <a:bodyPr/>
                    <a:lstStyle/>
                    <a:p>
                      <a:r>
                        <a:rPr lang="it-IT" dirty="0"/>
                        <a:t>1°ora</a:t>
                      </a:r>
                    </a:p>
                  </a:txBody>
                  <a:tcPr/>
                </a:tc>
                <a:tc>
                  <a:txBody>
                    <a:bodyPr/>
                    <a:lstStyle/>
                    <a:p>
                      <a:r>
                        <a:rPr lang="it-IT" dirty="0"/>
                        <a:t>8.00 - 9.00 </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4015842920"/>
                  </a:ext>
                </a:extLst>
              </a:tr>
              <a:tr h="365248">
                <a:tc>
                  <a:txBody>
                    <a:bodyPr/>
                    <a:lstStyle/>
                    <a:p>
                      <a:endParaRPr lang="it-IT"/>
                    </a:p>
                  </a:txBody>
                  <a:tcPr/>
                </a:tc>
                <a:tc>
                  <a:txBody>
                    <a:bodyPr/>
                    <a:lstStyle/>
                    <a:p>
                      <a:r>
                        <a:rPr lang="it-IT" dirty="0"/>
                        <a:t>2°ora</a:t>
                      </a:r>
                    </a:p>
                  </a:txBody>
                  <a:tcPr/>
                </a:tc>
                <a:tc>
                  <a:txBody>
                    <a:bodyPr/>
                    <a:lstStyle/>
                    <a:p>
                      <a:r>
                        <a:rPr lang="it-IT" dirty="0"/>
                        <a:t>9.00 - 9.55</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3902981825"/>
                  </a:ext>
                </a:extLst>
              </a:tr>
              <a:tr h="365248">
                <a:tc>
                  <a:txBody>
                    <a:bodyPr/>
                    <a:lstStyle/>
                    <a:p>
                      <a:endParaRPr lang="it-IT" dirty="0"/>
                    </a:p>
                  </a:txBody>
                  <a:tcPr/>
                </a:tc>
                <a:tc>
                  <a:txBody>
                    <a:bodyPr/>
                    <a:lstStyle/>
                    <a:p>
                      <a:r>
                        <a:rPr lang="it-IT" dirty="0"/>
                        <a:t>RICREAZIONE</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t="100000" r="100000"/>
                      </a:path>
                      <a:tileRect l="-100000" b="-100000"/>
                    </a:gradFill>
                  </a:tcPr>
                </a:tc>
                <a:tc>
                  <a:txBody>
                    <a:bodyPr/>
                    <a:lstStyle/>
                    <a:p>
                      <a:r>
                        <a:rPr lang="it-IT" dirty="0"/>
                        <a:t>9.55 - 10.10</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t="100000" r="100000"/>
                      </a:path>
                      <a:tileRect l="-100000" b="-100000"/>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t="100000" r="100000"/>
                      </a:path>
                      <a:tileRect l="-100000" b="-100000"/>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t="100000" r="100000"/>
                      </a:path>
                      <a:tileRect l="-100000" b="-100000"/>
                    </a:gradFill>
                  </a:tcPr>
                </a:tc>
                <a:extLst>
                  <a:ext uri="{0D108BD9-81ED-4DB2-BD59-A6C34878D82A}">
                    <a16:rowId xmlns:a16="http://schemas.microsoft.com/office/drawing/2014/main" val="3457194908"/>
                  </a:ext>
                </a:extLst>
              </a:tr>
              <a:tr h="365248">
                <a:tc>
                  <a:txBody>
                    <a:bodyPr/>
                    <a:lstStyle/>
                    <a:p>
                      <a:endParaRPr lang="it-IT" dirty="0"/>
                    </a:p>
                  </a:txBody>
                  <a:tcPr>
                    <a:solidFill>
                      <a:schemeClr val="accent2"/>
                    </a:solidFill>
                  </a:tcPr>
                </a:tc>
                <a:tc>
                  <a:txBody>
                    <a:bodyPr/>
                    <a:lstStyle/>
                    <a:p>
                      <a:r>
                        <a:rPr lang="it-IT" dirty="0"/>
                        <a:t>3° ORA</a:t>
                      </a:r>
                    </a:p>
                  </a:txBody>
                  <a:tcPr/>
                </a:tc>
                <a:tc>
                  <a:txBody>
                    <a:bodyPr/>
                    <a:lstStyle/>
                    <a:p>
                      <a:r>
                        <a:rPr lang="it-IT" dirty="0"/>
                        <a:t>10.10 – 11.05</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380573534"/>
                  </a:ext>
                </a:extLst>
              </a:tr>
              <a:tr h="365248">
                <a:tc rowSpan="3">
                  <a:txBody>
                    <a:bodyPr/>
                    <a:lstStyle/>
                    <a:p>
                      <a:endParaRPr lang="it-IT" dirty="0"/>
                    </a:p>
                    <a:p>
                      <a:pPr algn="ctr"/>
                      <a:r>
                        <a:rPr lang="it-IT" dirty="0"/>
                        <a:t>PIAZZA ITALIA</a:t>
                      </a:r>
                    </a:p>
                  </a:txBody>
                  <a:tcPr>
                    <a:solidFill>
                      <a:srgbClr val="FF99FF"/>
                    </a:solidFill>
                  </a:tcPr>
                </a:tc>
                <a:tc>
                  <a:txBody>
                    <a:bodyPr/>
                    <a:lstStyle/>
                    <a:p>
                      <a:r>
                        <a:rPr lang="it-IT" dirty="0"/>
                        <a:t>4°ORA</a:t>
                      </a:r>
                    </a:p>
                  </a:txBody>
                  <a:tcPr/>
                </a:tc>
                <a:tc>
                  <a:txBody>
                    <a:bodyPr/>
                    <a:lstStyle/>
                    <a:p>
                      <a:r>
                        <a:rPr lang="it-IT" dirty="0"/>
                        <a:t>11.05 – 12.00</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461118672"/>
                  </a:ext>
                </a:extLst>
              </a:tr>
              <a:tr h="365248">
                <a:tc vMerge="1">
                  <a:txBody>
                    <a:bodyPr/>
                    <a:lstStyle/>
                    <a:p>
                      <a:endParaRPr lang="it-IT" dirty="0"/>
                    </a:p>
                  </a:txBody>
                  <a:tcPr/>
                </a:tc>
                <a:tc>
                  <a:txBody>
                    <a:bodyPr/>
                    <a:lstStyle/>
                    <a:p>
                      <a:r>
                        <a:rPr lang="it-IT" dirty="0"/>
                        <a:t>RICREAZIONE</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8900000" scaled="1"/>
                      <a:tileRect/>
                    </a:gradFill>
                  </a:tcPr>
                </a:tc>
                <a:tc>
                  <a:txBody>
                    <a:bodyPr/>
                    <a:lstStyle/>
                    <a:p>
                      <a:r>
                        <a:rPr lang="it-IT" dirty="0"/>
                        <a:t>12.00 – 12.10</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8900000" scaled="1"/>
                      <a:tileRect/>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8900000" scaled="1"/>
                      <a:tileRect/>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18900000" scaled="1"/>
                      <a:tileRect/>
                    </a:gradFill>
                  </a:tcPr>
                </a:tc>
                <a:extLst>
                  <a:ext uri="{0D108BD9-81ED-4DB2-BD59-A6C34878D82A}">
                    <a16:rowId xmlns:a16="http://schemas.microsoft.com/office/drawing/2014/main" val="131997159"/>
                  </a:ext>
                </a:extLst>
              </a:tr>
              <a:tr h="360244">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5°ORA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12.10 – 13. 05</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3461970018"/>
                  </a:ext>
                </a:extLst>
              </a:tr>
              <a:tr h="360244">
                <a:tc>
                  <a:txBody>
                    <a:bodyPr/>
                    <a:lstStyle/>
                    <a:p>
                      <a:endParaRPr lang="it-IT" dirty="0"/>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6° ORA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13.05 – 14.00</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228677196"/>
                  </a:ext>
                </a:extLst>
              </a:tr>
              <a:tr h="365248">
                <a:tc>
                  <a:txBody>
                    <a:bodyPr/>
                    <a:lstStyle/>
                    <a:p>
                      <a:endParaRPr lang="it-IT" dirty="0"/>
                    </a:p>
                  </a:txBody>
                  <a:tcPr/>
                </a:tc>
                <a:tc>
                  <a:txBody>
                    <a:bodyPr/>
                    <a:lstStyle/>
                    <a:p>
                      <a:r>
                        <a:rPr lang="it-IT" dirty="0"/>
                        <a:t>Uscita</a:t>
                      </a:r>
                    </a:p>
                  </a:txBody>
                  <a:tcPr/>
                </a:tc>
                <a:tc>
                  <a:txBody>
                    <a:bodyPr/>
                    <a:lstStyle/>
                    <a:p>
                      <a:r>
                        <a:rPr lang="it-IT" dirty="0"/>
                        <a:t>13.50</a:t>
                      </a:r>
                    </a:p>
                  </a:txBody>
                  <a:tcPr/>
                </a:tc>
                <a:tc gridSpan="2">
                  <a:txBody>
                    <a:bodyPr/>
                    <a:lstStyle/>
                    <a:p>
                      <a:r>
                        <a:rPr lang="it-IT" sz="1400" dirty="0"/>
                        <a:t>Alunni che viaggiano con scuolabus</a:t>
                      </a:r>
                    </a:p>
                  </a:txBody>
                  <a:tcPr/>
                </a:tc>
                <a:tc hMerge="1">
                  <a:txBody>
                    <a:bodyPr/>
                    <a:lstStyle/>
                    <a:p>
                      <a:endParaRPr lang="it-IT" dirty="0"/>
                    </a:p>
                  </a:txBody>
                  <a:tcPr/>
                </a:tc>
                <a:extLst>
                  <a:ext uri="{0D108BD9-81ED-4DB2-BD59-A6C34878D82A}">
                    <a16:rowId xmlns:a16="http://schemas.microsoft.com/office/drawing/2014/main" val="482269633"/>
                  </a:ext>
                </a:extLst>
              </a:tr>
              <a:tr h="365248">
                <a:tc>
                  <a:txBody>
                    <a:bodyPr/>
                    <a:lstStyle/>
                    <a:p>
                      <a:endParaRPr lang="it-IT" dirty="0"/>
                    </a:p>
                  </a:txBody>
                  <a:tcPr/>
                </a:tc>
                <a:tc>
                  <a:txBody>
                    <a:bodyPr/>
                    <a:lstStyle/>
                    <a:p>
                      <a:r>
                        <a:rPr lang="it-IT" b="1" dirty="0"/>
                        <a:t>USCITA </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l="100000" t="100000"/>
                      </a:path>
                      <a:tileRect r="-100000" b="-100000"/>
                    </a:gradFill>
                  </a:tcPr>
                </a:tc>
                <a:tc>
                  <a:txBody>
                    <a:bodyPr/>
                    <a:lstStyle/>
                    <a:p>
                      <a:r>
                        <a:rPr lang="it-IT" b="1" dirty="0"/>
                        <a:t>14.00</a:t>
                      </a:r>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l="100000" t="100000"/>
                      </a:path>
                      <a:tileRect r="-100000" b="-100000"/>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l="100000" t="100000"/>
                      </a:path>
                      <a:tileRect r="-100000" b="-100000"/>
                    </a:gradFill>
                  </a:tcPr>
                </a:tc>
                <a:tc>
                  <a:txBody>
                    <a:bodyPr/>
                    <a:lstStyle/>
                    <a:p>
                      <a:endParaRPr lang="it-IT" dirty="0"/>
                    </a:p>
                  </a:txBody>
                  <a:tcPr>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path path="circle">
                        <a:fillToRect l="100000" t="100000"/>
                      </a:path>
                      <a:tileRect r="-100000" b="-100000"/>
                    </a:gradFill>
                  </a:tcPr>
                </a:tc>
                <a:extLst>
                  <a:ext uri="{0D108BD9-81ED-4DB2-BD59-A6C34878D82A}">
                    <a16:rowId xmlns:a16="http://schemas.microsoft.com/office/drawing/2014/main" val="3456428143"/>
                  </a:ext>
                </a:extLst>
              </a:tr>
              <a:tr h="365248">
                <a:tc>
                  <a:txBody>
                    <a:bodyPr/>
                    <a:lstStyle/>
                    <a:p>
                      <a:endParaRPr lang="it-IT" dirty="0"/>
                    </a:p>
                  </a:txBody>
                  <a:tcPr/>
                </a:tc>
                <a:tc gridSpan="2">
                  <a:txBody>
                    <a:bodyPr/>
                    <a:lstStyle/>
                    <a:p>
                      <a:r>
                        <a:rPr lang="it-IT" dirty="0"/>
                        <a:t>PRANZO- RICREAZIONE</a:t>
                      </a:r>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tcPr>
                </a:tc>
                <a:tc hMerge="1">
                  <a:txBody>
                    <a:bodyPr/>
                    <a:lstStyle/>
                    <a:p>
                      <a:endParaRPr lang="it-IT" dirty="0"/>
                    </a:p>
                  </a:txBody>
                  <a:tcPr/>
                </a:tc>
                <a:tc>
                  <a:txBody>
                    <a:bodyPr/>
                    <a:lstStyle/>
                    <a:p>
                      <a:endParaRPr lang="it-IT" dirty="0"/>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tcPr>
                </a:tc>
                <a:tc>
                  <a:txBody>
                    <a:bodyPr/>
                    <a:lstStyle/>
                    <a:p>
                      <a:endParaRPr lang="it-IT" dirty="0"/>
                    </a:p>
                  </a:txBody>
                  <a:tc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tcPr>
                </a:tc>
                <a:extLst>
                  <a:ext uri="{0D108BD9-81ED-4DB2-BD59-A6C34878D82A}">
                    <a16:rowId xmlns:a16="http://schemas.microsoft.com/office/drawing/2014/main" val="1028776419"/>
                  </a:ext>
                </a:extLst>
              </a:tr>
              <a:tr h="420285">
                <a:tc>
                  <a:txBody>
                    <a:bodyPr/>
                    <a:lstStyle/>
                    <a:p>
                      <a:endParaRPr lang="it-IT" dirty="0"/>
                    </a:p>
                  </a:txBody>
                  <a:tcPr/>
                </a:tc>
                <a:tc gridSpan="3">
                  <a:txBody>
                    <a:bodyPr/>
                    <a:lstStyle/>
                    <a:p>
                      <a:r>
                        <a:rPr lang="it-IT" dirty="0"/>
                        <a:t>LEZIONE DI STRUMENTO E ORCHESTRA</a:t>
                      </a:r>
                    </a:p>
                  </a:txBody>
                  <a:tcPr>
                    <a:solidFill>
                      <a:schemeClr val="accent6">
                        <a:lumMod val="60000"/>
                        <a:lumOff val="40000"/>
                      </a:schemeClr>
                    </a:solidFill>
                  </a:tcPr>
                </a:tc>
                <a:tc hMerge="1">
                  <a:txBody>
                    <a:bodyPr/>
                    <a:lstStyle/>
                    <a:p>
                      <a:endParaRPr lang="it-IT"/>
                    </a:p>
                  </a:txBody>
                  <a:tcPr/>
                </a:tc>
                <a:tc hMerge="1">
                  <a:txBody>
                    <a:bodyPr/>
                    <a:lstStyle/>
                    <a:p>
                      <a:endParaRPr lang="it-IT"/>
                    </a:p>
                  </a:txBody>
                  <a:tcPr/>
                </a:tc>
                <a:tc>
                  <a:txBody>
                    <a:bodyPr/>
                    <a:lstStyle/>
                    <a:p>
                      <a:r>
                        <a:rPr lang="it-IT" sz="1100" dirty="0"/>
                        <a:t>1 ora distribuita tra le 14.30 e le 18.30</a:t>
                      </a:r>
                    </a:p>
                  </a:txBody>
                  <a:tcPr>
                    <a:solidFill>
                      <a:schemeClr val="accent6">
                        <a:lumMod val="60000"/>
                        <a:lumOff val="40000"/>
                      </a:schemeClr>
                    </a:solidFill>
                  </a:tcPr>
                </a:tc>
                <a:extLst>
                  <a:ext uri="{0D108BD9-81ED-4DB2-BD59-A6C34878D82A}">
                    <a16:rowId xmlns:a16="http://schemas.microsoft.com/office/drawing/2014/main" val="4191678105"/>
                  </a:ext>
                </a:extLst>
              </a:tr>
            </a:tbl>
          </a:graphicData>
        </a:graphic>
      </p:graphicFrame>
    </p:spTree>
    <p:extLst>
      <p:ext uri="{BB962C8B-B14F-4D97-AF65-F5344CB8AC3E}">
        <p14:creationId xmlns:p14="http://schemas.microsoft.com/office/powerpoint/2010/main" val="158566259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A637C5-86CD-495F-B3DC-7659E87F3335}"/>
              </a:ext>
            </a:extLst>
          </p:cNvPr>
          <p:cNvSpPr>
            <a:spLocks noGrp="1"/>
          </p:cNvSpPr>
          <p:nvPr>
            <p:ph type="title"/>
          </p:nvPr>
        </p:nvSpPr>
        <p:spPr>
          <a:effectLst>
            <a:glow rad="228600">
              <a:schemeClr val="accent1">
                <a:satMod val="175000"/>
                <a:alpha val="40000"/>
              </a:schemeClr>
            </a:glow>
            <a:outerShdw blurRad="50800" dist="38100" dir="2700000" algn="tl" rotWithShape="0">
              <a:prstClr val="black">
                <a:alpha val="40000"/>
              </a:prstClr>
            </a:outerShdw>
          </a:effectLst>
        </p:spPr>
        <p:txBody>
          <a:bodyPr/>
          <a:lstStyle/>
          <a:p>
            <a:r>
              <a:rPr lang="it-IT" dirty="0">
                <a:solidFill>
                  <a:srgbClr val="0070C0"/>
                </a:solidFill>
              </a:rPr>
              <a:t>Progetti educativi</a:t>
            </a:r>
          </a:p>
        </p:txBody>
      </p:sp>
      <p:sp>
        <p:nvSpPr>
          <p:cNvPr id="5" name="Segnaposto data 4">
            <a:extLst>
              <a:ext uri="{FF2B5EF4-FFF2-40B4-BE49-F238E27FC236}">
                <a16:creationId xmlns:a16="http://schemas.microsoft.com/office/drawing/2014/main" id="{4EE390A7-97D2-4B81-A545-B4BFDFFFD3B2}"/>
              </a:ext>
            </a:extLst>
          </p:cNvPr>
          <p:cNvSpPr>
            <a:spLocks noGrp="1"/>
          </p:cNvSpPr>
          <p:nvPr>
            <p:ph type="dt" sz="half" idx="10"/>
          </p:nvPr>
        </p:nvSpPr>
        <p:spPr/>
        <p:txBody>
          <a:bodyPr/>
          <a:lstStyle/>
          <a:p>
            <a:pPr rtl="0"/>
            <a:fld id="{5BD466EC-ACF2-4AF5-A2DE-2C9D1A6828FD}" type="datetime1">
              <a:rPr lang="it-IT" smtClean="0"/>
              <a:pPr rtl="0"/>
              <a:t>09/12/2023</a:t>
            </a:fld>
            <a:endParaRPr lang="en-US"/>
          </a:p>
        </p:txBody>
      </p:sp>
      <p:pic>
        <p:nvPicPr>
          <p:cNvPr id="2050" name="Picture 2">
            <a:extLst>
              <a:ext uri="{FF2B5EF4-FFF2-40B4-BE49-F238E27FC236}">
                <a16:creationId xmlns:a16="http://schemas.microsoft.com/office/drawing/2014/main" id="{320B3B57-B830-4D85-BE1D-33A6D011D8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80799" y="4227202"/>
            <a:ext cx="1676400" cy="1615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96E967-4C2B-424E-AA14-950DB76FF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28" y="1740828"/>
            <a:ext cx="224380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immagini educazione salute">
            <a:extLst>
              <a:ext uri="{FF2B5EF4-FFF2-40B4-BE49-F238E27FC236}">
                <a16:creationId xmlns:a16="http://schemas.microsoft.com/office/drawing/2014/main" id="{AC458482-1B9F-49E8-9988-9371CD391E74}"/>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3297856" y="1749098"/>
            <a:ext cx="2187575" cy="137160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7FD7F7D-4147-4CEE-93E3-DE60D885F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25" y="4210662"/>
            <a:ext cx="2023745" cy="17015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6">
            <a:extLst>
              <a:ext uri="{FF2B5EF4-FFF2-40B4-BE49-F238E27FC236}">
                <a16:creationId xmlns:a16="http://schemas.microsoft.com/office/drawing/2014/main" id="{C3D29FA2-557A-4E14-AD37-4425EEEB7429}"/>
              </a:ext>
            </a:extLst>
          </p:cNvPr>
          <p:cNvGraphicFramePr>
            <a:graphicFrameLocks noGrp="1"/>
          </p:cNvGraphicFramePr>
          <p:nvPr>
            <p:extLst>
              <p:ext uri="{D42A27DB-BD31-4B8C-83A1-F6EECF244321}">
                <p14:modId xmlns:p14="http://schemas.microsoft.com/office/powerpoint/2010/main" val="1379538613"/>
              </p:ext>
            </p:extLst>
          </p:nvPr>
        </p:nvGraphicFramePr>
        <p:xfrm>
          <a:off x="3180799" y="5989989"/>
          <a:ext cx="1676399" cy="36576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0">
                <a:tc>
                  <a:txBody>
                    <a:bodyPr/>
                    <a:lstStyle/>
                    <a:p>
                      <a:r>
                        <a:rPr lang="it-IT" dirty="0"/>
                        <a:t>Legalità </a:t>
                      </a:r>
                    </a:p>
                  </a:txBody>
                  <a:tcPr/>
                </a:tc>
                <a:extLst>
                  <a:ext uri="{0D108BD9-81ED-4DB2-BD59-A6C34878D82A}">
                    <a16:rowId xmlns:a16="http://schemas.microsoft.com/office/drawing/2014/main" val="1953260457"/>
                  </a:ext>
                </a:extLst>
              </a:tr>
            </a:tbl>
          </a:graphicData>
        </a:graphic>
      </p:graphicFrame>
      <p:graphicFrame>
        <p:nvGraphicFramePr>
          <p:cNvPr id="18" name="Tabella 6">
            <a:extLst>
              <a:ext uri="{FF2B5EF4-FFF2-40B4-BE49-F238E27FC236}">
                <a16:creationId xmlns:a16="http://schemas.microsoft.com/office/drawing/2014/main" id="{58CDF386-9D2B-4039-B3D8-160C6E4579A6}"/>
              </a:ext>
            </a:extLst>
          </p:cNvPr>
          <p:cNvGraphicFramePr>
            <a:graphicFrameLocks noGrp="1"/>
          </p:cNvGraphicFramePr>
          <p:nvPr>
            <p:extLst>
              <p:ext uri="{D42A27DB-BD31-4B8C-83A1-F6EECF244321}">
                <p14:modId xmlns:p14="http://schemas.microsoft.com/office/powerpoint/2010/main" val="320608603"/>
              </p:ext>
            </p:extLst>
          </p:nvPr>
        </p:nvGraphicFramePr>
        <p:xfrm>
          <a:off x="893228" y="3201179"/>
          <a:ext cx="1676399" cy="40117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401170">
                <a:tc>
                  <a:txBody>
                    <a:bodyPr/>
                    <a:lstStyle/>
                    <a:p>
                      <a:r>
                        <a:rPr lang="it-IT" dirty="0"/>
                        <a:t>Ambiente </a:t>
                      </a:r>
                    </a:p>
                  </a:txBody>
                  <a:tcPr/>
                </a:tc>
                <a:extLst>
                  <a:ext uri="{0D108BD9-81ED-4DB2-BD59-A6C34878D82A}">
                    <a16:rowId xmlns:a16="http://schemas.microsoft.com/office/drawing/2014/main" val="1953260457"/>
                  </a:ext>
                </a:extLst>
              </a:tr>
            </a:tbl>
          </a:graphicData>
        </a:graphic>
      </p:graphicFrame>
      <p:graphicFrame>
        <p:nvGraphicFramePr>
          <p:cNvPr id="19" name="Tabella 6">
            <a:extLst>
              <a:ext uri="{FF2B5EF4-FFF2-40B4-BE49-F238E27FC236}">
                <a16:creationId xmlns:a16="http://schemas.microsoft.com/office/drawing/2014/main" id="{ACBF3262-3F23-499A-968A-474FC60A1E26}"/>
              </a:ext>
            </a:extLst>
          </p:cNvPr>
          <p:cNvGraphicFramePr>
            <a:graphicFrameLocks noGrp="1"/>
          </p:cNvGraphicFramePr>
          <p:nvPr>
            <p:extLst>
              <p:ext uri="{D42A27DB-BD31-4B8C-83A1-F6EECF244321}">
                <p14:modId xmlns:p14="http://schemas.microsoft.com/office/powerpoint/2010/main" val="4044315519"/>
              </p:ext>
            </p:extLst>
          </p:nvPr>
        </p:nvGraphicFramePr>
        <p:xfrm>
          <a:off x="3293271" y="3237540"/>
          <a:ext cx="1676399" cy="40117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401170">
                <a:tc>
                  <a:txBody>
                    <a:bodyPr/>
                    <a:lstStyle/>
                    <a:p>
                      <a:r>
                        <a:rPr lang="it-IT" dirty="0"/>
                        <a:t>Salute</a:t>
                      </a:r>
                    </a:p>
                  </a:txBody>
                  <a:tcPr/>
                </a:tc>
                <a:extLst>
                  <a:ext uri="{0D108BD9-81ED-4DB2-BD59-A6C34878D82A}">
                    <a16:rowId xmlns:a16="http://schemas.microsoft.com/office/drawing/2014/main" val="1953260457"/>
                  </a:ext>
                </a:extLst>
              </a:tr>
            </a:tbl>
          </a:graphicData>
        </a:graphic>
      </p:graphicFrame>
      <p:graphicFrame>
        <p:nvGraphicFramePr>
          <p:cNvPr id="21" name="Tabella 6">
            <a:extLst>
              <a:ext uri="{FF2B5EF4-FFF2-40B4-BE49-F238E27FC236}">
                <a16:creationId xmlns:a16="http://schemas.microsoft.com/office/drawing/2014/main" id="{28719259-5F8D-4264-80A7-BA297F601C49}"/>
              </a:ext>
            </a:extLst>
          </p:cNvPr>
          <p:cNvGraphicFramePr>
            <a:graphicFrameLocks noGrp="1"/>
          </p:cNvGraphicFramePr>
          <p:nvPr>
            <p:extLst>
              <p:ext uri="{D42A27DB-BD31-4B8C-83A1-F6EECF244321}">
                <p14:modId xmlns:p14="http://schemas.microsoft.com/office/powerpoint/2010/main" val="4002144261"/>
              </p:ext>
            </p:extLst>
          </p:nvPr>
        </p:nvGraphicFramePr>
        <p:xfrm>
          <a:off x="7845404" y="5974899"/>
          <a:ext cx="2552700" cy="365760"/>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3799097736"/>
                    </a:ext>
                  </a:extLst>
                </a:gridCol>
              </a:tblGrid>
              <a:tr h="365760">
                <a:tc>
                  <a:txBody>
                    <a:bodyPr/>
                    <a:lstStyle/>
                    <a:p>
                      <a:r>
                        <a:rPr lang="it-IT" dirty="0"/>
                        <a:t>Pari opportunità</a:t>
                      </a:r>
                    </a:p>
                  </a:txBody>
                  <a:tcPr/>
                </a:tc>
                <a:extLst>
                  <a:ext uri="{0D108BD9-81ED-4DB2-BD59-A6C34878D82A}">
                    <a16:rowId xmlns:a16="http://schemas.microsoft.com/office/drawing/2014/main" val="1953260457"/>
                  </a:ext>
                </a:extLst>
              </a:tr>
            </a:tbl>
          </a:graphicData>
        </a:graphic>
      </p:graphicFrame>
      <p:graphicFrame>
        <p:nvGraphicFramePr>
          <p:cNvPr id="22" name="Tabella 6">
            <a:extLst>
              <a:ext uri="{FF2B5EF4-FFF2-40B4-BE49-F238E27FC236}">
                <a16:creationId xmlns:a16="http://schemas.microsoft.com/office/drawing/2014/main" id="{1CF6657C-2E06-49A9-A279-5D66A760066D}"/>
              </a:ext>
            </a:extLst>
          </p:cNvPr>
          <p:cNvGraphicFramePr>
            <a:graphicFrameLocks noGrp="1"/>
          </p:cNvGraphicFramePr>
          <p:nvPr>
            <p:extLst>
              <p:ext uri="{D42A27DB-BD31-4B8C-83A1-F6EECF244321}">
                <p14:modId xmlns:p14="http://schemas.microsoft.com/office/powerpoint/2010/main" val="626637916"/>
              </p:ext>
            </p:extLst>
          </p:nvPr>
        </p:nvGraphicFramePr>
        <p:xfrm>
          <a:off x="775165" y="5989989"/>
          <a:ext cx="2007005" cy="365760"/>
        </p:xfrm>
        <a:graphic>
          <a:graphicData uri="http://schemas.openxmlformats.org/drawingml/2006/table">
            <a:tbl>
              <a:tblPr firstRow="1" bandRow="1">
                <a:tableStyleId>{5C22544A-7EE6-4342-B048-85BDC9FD1C3A}</a:tableStyleId>
              </a:tblPr>
              <a:tblGrid>
                <a:gridCol w="2007005">
                  <a:extLst>
                    <a:ext uri="{9D8B030D-6E8A-4147-A177-3AD203B41FA5}">
                      <a16:colId xmlns:a16="http://schemas.microsoft.com/office/drawing/2014/main" val="3799097736"/>
                    </a:ext>
                  </a:extLst>
                </a:gridCol>
              </a:tblGrid>
              <a:tr h="0">
                <a:tc>
                  <a:txBody>
                    <a:bodyPr/>
                    <a:lstStyle/>
                    <a:p>
                      <a:r>
                        <a:rPr lang="it-IT" dirty="0"/>
                        <a:t>Sicurezza </a:t>
                      </a:r>
                    </a:p>
                  </a:txBody>
                  <a:tcPr/>
                </a:tc>
                <a:extLst>
                  <a:ext uri="{0D108BD9-81ED-4DB2-BD59-A6C34878D82A}">
                    <a16:rowId xmlns:a16="http://schemas.microsoft.com/office/drawing/2014/main" val="1953260457"/>
                  </a:ext>
                </a:extLst>
              </a:tr>
            </a:tbl>
          </a:graphicData>
        </a:graphic>
      </p:graphicFrame>
      <p:pic>
        <p:nvPicPr>
          <p:cNvPr id="1026" name="Picture 2" descr="Immagini Parita Dei Sessi | Vettori Gratuiti, Foto Stock e PSD">
            <a:extLst>
              <a:ext uri="{FF2B5EF4-FFF2-40B4-BE49-F238E27FC236}">
                <a16:creationId xmlns:a16="http://schemas.microsoft.com/office/drawing/2014/main" id="{D0DDB73A-9198-4C76-82C7-FC8F4904B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8711" y="3774289"/>
            <a:ext cx="2506087" cy="2009426"/>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descr="Accoglienza scuola infanzia Insegnante con alunni - TuttoDisegni.com">
            <a:extLst>
              <a:ext uri="{FF2B5EF4-FFF2-40B4-BE49-F238E27FC236}">
                <a16:creationId xmlns:a16="http://schemas.microsoft.com/office/drawing/2014/main" id="{56BF1E9D-6A65-4C3C-9A02-F72A54FDF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3303" y="704745"/>
            <a:ext cx="1608853" cy="2407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ella 6">
            <a:extLst>
              <a:ext uri="{FF2B5EF4-FFF2-40B4-BE49-F238E27FC236}">
                <a16:creationId xmlns:a16="http://schemas.microsoft.com/office/drawing/2014/main" id="{9C83051D-A00F-494F-A81A-6313E950F5BA}"/>
              </a:ext>
            </a:extLst>
          </p:cNvPr>
          <p:cNvGraphicFramePr>
            <a:graphicFrameLocks noGrp="1"/>
          </p:cNvGraphicFramePr>
          <p:nvPr>
            <p:extLst>
              <p:ext uri="{D42A27DB-BD31-4B8C-83A1-F6EECF244321}">
                <p14:modId xmlns:p14="http://schemas.microsoft.com/office/powerpoint/2010/main" val="4106937784"/>
              </p:ext>
            </p:extLst>
          </p:nvPr>
        </p:nvGraphicFramePr>
        <p:xfrm>
          <a:off x="5255827" y="5989989"/>
          <a:ext cx="2331573" cy="365760"/>
        </p:xfrm>
        <a:graphic>
          <a:graphicData uri="http://schemas.openxmlformats.org/drawingml/2006/table">
            <a:tbl>
              <a:tblPr firstRow="1" bandRow="1">
                <a:tableStyleId>{5C22544A-7EE6-4342-B048-85BDC9FD1C3A}</a:tableStyleId>
              </a:tblPr>
              <a:tblGrid>
                <a:gridCol w="2331573">
                  <a:extLst>
                    <a:ext uri="{9D8B030D-6E8A-4147-A177-3AD203B41FA5}">
                      <a16:colId xmlns:a16="http://schemas.microsoft.com/office/drawing/2014/main" val="3799097736"/>
                    </a:ext>
                  </a:extLst>
                </a:gridCol>
              </a:tblGrid>
              <a:tr h="0">
                <a:tc>
                  <a:txBody>
                    <a:bodyPr/>
                    <a:lstStyle/>
                    <a:p>
                      <a:r>
                        <a:rPr lang="it-IT" dirty="0"/>
                        <a:t>Alternativa all’IRC  </a:t>
                      </a:r>
                    </a:p>
                  </a:txBody>
                  <a:tcPr/>
                </a:tc>
                <a:extLst>
                  <a:ext uri="{0D108BD9-81ED-4DB2-BD59-A6C34878D82A}">
                    <a16:rowId xmlns:a16="http://schemas.microsoft.com/office/drawing/2014/main" val="1953260457"/>
                  </a:ext>
                </a:extLst>
              </a:tr>
            </a:tbl>
          </a:graphicData>
        </a:graphic>
      </p:graphicFrame>
      <p:pic>
        <p:nvPicPr>
          <p:cNvPr id="1028" name="Picture 4" descr="Orientamento per le classe terze Fincato">
            <a:extLst>
              <a:ext uri="{FF2B5EF4-FFF2-40B4-BE49-F238E27FC236}">
                <a16:creationId xmlns:a16="http://schemas.microsoft.com/office/drawing/2014/main" id="{BEC9595C-F267-44B2-BF86-458A48862E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4460" y="2411756"/>
            <a:ext cx="2847974" cy="1122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tituto Comprensivo Vicinanza - Salerno - HOME">
            <a:extLst>
              <a:ext uri="{FF2B5EF4-FFF2-40B4-BE49-F238E27FC236}">
                <a16:creationId xmlns:a16="http://schemas.microsoft.com/office/drawing/2014/main" id="{873F1CDC-373D-4113-80A9-BB41EBDAFB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0984" y="612775"/>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AC8F549A-199A-85C5-B189-285668B6FAA9}"/>
              </a:ext>
            </a:extLst>
          </p:cNvPr>
          <p:cNvPicPr>
            <a:picLocks noChangeAspect="1"/>
          </p:cNvPicPr>
          <p:nvPr/>
        </p:nvPicPr>
        <p:blipFill rotWithShape="1">
          <a:blip r:embed="rId10"/>
          <a:srcRect t="20940"/>
          <a:stretch/>
        </p:blipFill>
        <p:spPr>
          <a:xfrm>
            <a:off x="5523244" y="3901607"/>
            <a:ext cx="1790700" cy="2010653"/>
          </a:xfrm>
          <a:prstGeom prst="rect">
            <a:avLst/>
          </a:prstGeom>
        </p:spPr>
      </p:pic>
      <p:graphicFrame>
        <p:nvGraphicFramePr>
          <p:cNvPr id="8" name="Tabella 6">
            <a:extLst>
              <a:ext uri="{FF2B5EF4-FFF2-40B4-BE49-F238E27FC236}">
                <a16:creationId xmlns:a16="http://schemas.microsoft.com/office/drawing/2014/main" id="{FC70B236-5F09-9C91-56A9-81C41E099CE9}"/>
              </a:ext>
            </a:extLst>
          </p:cNvPr>
          <p:cNvGraphicFramePr>
            <a:graphicFrameLocks noGrp="1"/>
          </p:cNvGraphicFramePr>
          <p:nvPr>
            <p:extLst>
              <p:ext uri="{D42A27DB-BD31-4B8C-83A1-F6EECF244321}">
                <p14:modId xmlns:p14="http://schemas.microsoft.com/office/powerpoint/2010/main" val="2500033568"/>
              </p:ext>
            </p:extLst>
          </p:nvPr>
        </p:nvGraphicFramePr>
        <p:xfrm>
          <a:off x="5683303" y="3250031"/>
          <a:ext cx="1676399" cy="36576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0">
                <a:tc>
                  <a:txBody>
                    <a:bodyPr/>
                    <a:lstStyle/>
                    <a:p>
                      <a:r>
                        <a:rPr lang="it-IT" dirty="0"/>
                        <a:t>Accoglienza  </a:t>
                      </a:r>
                    </a:p>
                  </a:txBody>
                  <a:tcPr/>
                </a:tc>
                <a:extLst>
                  <a:ext uri="{0D108BD9-81ED-4DB2-BD59-A6C34878D82A}">
                    <a16:rowId xmlns:a16="http://schemas.microsoft.com/office/drawing/2014/main" val="1953260457"/>
                  </a:ext>
                </a:extLst>
              </a:tr>
            </a:tbl>
          </a:graphicData>
        </a:graphic>
      </p:graphicFrame>
    </p:spTree>
    <p:extLst>
      <p:ext uri="{BB962C8B-B14F-4D97-AF65-F5344CB8AC3E}">
        <p14:creationId xmlns:p14="http://schemas.microsoft.com/office/powerpoint/2010/main" val="113870065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92B9781E-01B3-4CBF-A845-BAF9BEA3C16D}"/>
              </a:ext>
            </a:extLst>
          </p:cNvPr>
          <p:cNvSpPr>
            <a:spLocks noGrp="1"/>
          </p:cNvSpPr>
          <p:nvPr>
            <p:ph type="dt" sz="half" idx="10"/>
          </p:nvPr>
        </p:nvSpPr>
        <p:spPr/>
        <p:txBody>
          <a:bodyPr/>
          <a:lstStyle/>
          <a:p>
            <a:pPr rtl="0"/>
            <a:fld id="{3D5E0B24-8B1C-463E-9C62-AF58AAE602D6}" type="datetime1">
              <a:rPr lang="it-IT" smtClean="0"/>
              <a:pPr rtl="0"/>
              <a:t>09/12/2023</a:t>
            </a:fld>
            <a:endParaRPr lang="en-US" dirty="0"/>
          </a:p>
        </p:txBody>
      </p:sp>
      <p:sp>
        <p:nvSpPr>
          <p:cNvPr id="4" name="Titolo 3">
            <a:extLst>
              <a:ext uri="{FF2B5EF4-FFF2-40B4-BE49-F238E27FC236}">
                <a16:creationId xmlns:a16="http://schemas.microsoft.com/office/drawing/2014/main" id="{6C4382F6-6FB4-4069-A097-2F1AAFC978D1}"/>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it-IT" b="1" dirty="0">
                <a:solidFill>
                  <a:srgbClr val="0070C0"/>
                </a:solidFill>
              </a:rPr>
              <a:t>Concorsi ed iniziative</a:t>
            </a:r>
          </a:p>
        </p:txBody>
      </p:sp>
      <p:sp>
        <p:nvSpPr>
          <p:cNvPr id="5" name="Segnaposto testo 4">
            <a:extLst>
              <a:ext uri="{FF2B5EF4-FFF2-40B4-BE49-F238E27FC236}">
                <a16:creationId xmlns:a16="http://schemas.microsoft.com/office/drawing/2014/main" id="{B3AF0A0B-71D6-4C48-80C7-D1FF850DDBFD}"/>
              </a:ext>
            </a:extLst>
          </p:cNvPr>
          <p:cNvSpPr>
            <a:spLocks noGrp="1"/>
          </p:cNvSpPr>
          <p:nvPr>
            <p:ph type="body" sz="half" idx="2"/>
          </p:nvPr>
        </p:nvSpPr>
        <p:spPr>
          <a:xfrm>
            <a:off x="8477250" y="2386584"/>
            <a:ext cx="3144774" cy="3511296"/>
          </a:xfrm>
        </p:spPr>
        <p:txBody>
          <a:bodyPr>
            <a:normAutofit fontScale="85000" lnSpcReduction="20000"/>
          </a:bodyPr>
          <a:lstStyle/>
          <a:p>
            <a:pPr marL="285750" indent="-285750">
              <a:buFont typeface="Wingdings" panose="05000000000000000000" pitchFamily="2" charset="2"/>
              <a:buChar char="ü"/>
            </a:pPr>
            <a:r>
              <a:rPr lang="it-IT" dirty="0"/>
              <a:t>Giochi matematici del Mediterraneo</a:t>
            </a:r>
          </a:p>
          <a:p>
            <a:pPr marL="285750" indent="-285750">
              <a:buFont typeface="Wingdings" panose="05000000000000000000" pitchFamily="2" charset="2"/>
              <a:buChar char="ü"/>
            </a:pPr>
            <a:r>
              <a:rPr lang="it-IT" dirty="0"/>
              <a:t>Giochi matematici Bocconi</a:t>
            </a:r>
          </a:p>
          <a:p>
            <a:pPr marL="285750" indent="-285750">
              <a:buFont typeface="Wingdings" panose="05000000000000000000" pitchFamily="2" charset="2"/>
              <a:buChar char="ü"/>
            </a:pPr>
            <a:r>
              <a:rPr lang="it-IT" dirty="0"/>
              <a:t>Giochi di Informatica e Coding</a:t>
            </a:r>
          </a:p>
          <a:p>
            <a:pPr marL="285750" indent="-285750">
              <a:buFont typeface="Wingdings" panose="05000000000000000000" pitchFamily="2" charset="2"/>
              <a:buChar char="ü"/>
            </a:pPr>
            <a:r>
              <a:rPr lang="it-IT" dirty="0"/>
              <a:t>The Big challenge                        </a:t>
            </a:r>
            <a:r>
              <a:rPr lang="it-IT" sz="1200" i="1" dirty="0"/>
              <a:t>concorso online di lingua inglese</a:t>
            </a:r>
          </a:p>
          <a:p>
            <a:pPr marL="285750" indent="-285750">
              <a:buFont typeface="Wingdings" panose="05000000000000000000" pitchFamily="2" charset="2"/>
              <a:buChar char="ü"/>
            </a:pPr>
            <a:r>
              <a:rPr lang="it-IT" dirty="0"/>
              <a:t>Certificazione  Cambridge</a:t>
            </a:r>
          </a:p>
          <a:p>
            <a:pPr marL="285750" indent="-285750">
              <a:buFont typeface="Wingdings" panose="05000000000000000000" pitchFamily="2" charset="2"/>
              <a:buChar char="ü"/>
            </a:pPr>
            <a:r>
              <a:rPr lang="it-IT" dirty="0"/>
              <a:t>Giochi Sportivi studenteschi</a:t>
            </a:r>
          </a:p>
          <a:p>
            <a:pPr marL="285750" indent="-285750">
              <a:buFont typeface="Wingdings" panose="05000000000000000000" pitchFamily="2" charset="2"/>
              <a:buChar char="ü"/>
            </a:pPr>
            <a:r>
              <a:rPr lang="it-IT" dirty="0"/>
              <a:t>Concorsi musicali</a:t>
            </a:r>
          </a:p>
          <a:p>
            <a:pPr marL="285750" indent="-285750">
              <a:buFont typeface="Wingdings" panose="05000000000000000000" pitchFamily="2" charset="2"/>
              <a:buChar char="ü"/>
            </a:pPr>
            <a:r>
              <a:rPr lang="it-IT" dirty="0"/>
              <a:t># Io leggo perché</a:t>
            </a:r>
          </a:p>
          <a:p>
            <a:pPr marL="285750" indent="-285750">
              <a:buFont typeface="Wingdings" panose="05000000000000000000" pitchFamily="2" charset="2"/>
              <a:buChar char="ü"/>
            </a:pPr>
            <a:r>
              <a:rPr lang="it-IT" dirty="0"/>
              <a:t>Il giardino delle giuste e dei giusti</a:t>
            </a:r>
          </a:p>
        </p:txBody>
      </p:sp>
      <p:pic>
        <p:nvPicPr>
          <p:cNvPr id="6" name="Picture 2" descr="Giochi Matematici XI edizione | Accademiamatematica">
            <a:extLst>
              <a:ext uri="{FF2B5EF4-FFF2-40B4-BE49-F238E27FC236}">
                <a16:creationId xmlns:a16="http://schemas.microsoft.com/office/drawing/2014/main" id="{DD2F2C9A-3751-4F9D-A33B-7FD789281287}"/>
              </a:ext>
            </a:extLst>
          </p:cNvPr>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r="24"/>
          <a:stretch>
            <a:fillRect/>
          </a:stretch>
        </p:blipFill>
        <p:spPr bwMode="auto">
          <a:xfrm>
            <a:off x="224531" y="160404"/>
            <a:ext cx="2518669" cy="2089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municazioni Docenti 2016-17">
            <a:extLst>
              <a:ext uri="{FF2B5EF4-FFF2-40B4-BE49-F238E27FC236}">
                <a16:creationId xmlns:a16="http://schemas.microsoft.com/office/drawing/2014/main" id="{9FFC9768-C454-4FC4-AE5F-41F6B99DE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704" y="369018"/>
            <a:ext cx="4876800" cy="161852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8" name="Picture 6" descr="Städtisches Gymnasium Kamen">
            <a:extLst>
              <a:ext uri="{FF2B5EF4-FFF2-40B4-BE49-F238E27FC236}">
                <a16:creationId xmlns:a16="http://schemas.microsoft.com/office/drawing/2014/main" id="{B29FB8C8-FD06-4BE6-9888-F2F6EAC3C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142" y="4653922"/>
            <a:ext cx="2646351" cy="19748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OLEGGOPERCHÉ - Home page">
            <a:extLst>
              <a:ext uri="{FF2B5EF4-FFF2-40B4-BE49-F238E27FC236}">
                <a16:creationId xmlns:a16="http://schemas.microsoft.com/office/drawing/2014/main" id="{DD583298-C719-4ACD-9C5F-F1D0F8C06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531" y="2105770"/>
            <a:ext cx="4609345" cy="2285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magine correlata">
            <a:extLst>
              <a:ext uri="{FF2B5EF4-FFF2-40B4-BE49-F238E27FC236}">
                <a16:creationId xmlns:a16="http://schemas.microsoft.com/office/drawing/2014/main" id="{22D2A1BF-291E-443E-BB05-FD5D3B97A3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531" y="2360166"/>
            <a:ext cx="2518669" cy="149962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082" name="Picture 10" descr="Giochi Sportivi Studenteschi, tutte le finali">
            <a:extLst>
              <a:ext uri="{FF2B5EF4-FFF2-40B4-BE49-F238E27FC236}">
                <a16:creationId xmlns:a16="http://schemas.microsoft.com/office/drawing/2014/main" id="{8C6A5F0E-8D78-4DA1-86B1-211C1ED22B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83" y="5531094"/>
            <a:ext cx="2631516" cy="1154137"/>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3084" name="Picture 12" descr="Cambridge a Napoli: scopri i corsi di Clarence House Academy">
            <a:extLst>
              <a:ext uri="{FF2B5EF4-FFF2-40B4-BE49-F238E27FC236}">
                <a16:creationId xmlns:a16="http://schemas.microsoft.com/office/drawing/2014/main" id="{74D9AE22-107A-4755-B26D-AB7E526E4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1704" y="4565729"/>
            <a:ext cx="2269390" cy="206308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86" name="Picture 14" descr="Circolare n.94: concorso Un Giardino delle Giuste e dei Giusti in ogni  scuola.">
            <a:extLst>
              <a:ext uri="{FF2B5EF4-FFF2-40B4-BE49-F238E27FC236}">
                <a16:creationId xmlns:a16="http://schemas.microsoft.com/office/drawing/2014/main" id="{BC4DE9CA-97EF-4178-9A76-E20CF6EB3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83" y="3933534"/>
            <a:ext cx="2631517" cy="143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0289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Rosso viola">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Savon">
      <a:majorFont>
        <a:latin typeface="Avenir Next LT Pro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857_TF56410444" id="{9E32E7D9-E4D4-4E34-9CBF-5EF99946F492}" vid="{4EB8DC7B-672E-465F-9749-D0C21D91E9B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{2B8E674A-5E77-40B0-9898-8C636D872166}tf56410444_win32</Template>
  <TotalTime>1438</TotalTime>
  <Words>1158</Words>
  <Application>Microsoft Office PowerPoint</Application>
  <PresentationFormat>Widescreen</PresentationFormat>
  <Paragraphs>223</Paragraphs>
  <Slides>14</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14</vt:i4>
      </vt:variant>
    </vt:vector>
  </HeadingPairs>
  <TitlesOfParts>
    <vt:vector size="22" baseType="lpstr">
      <vt:lpstr>Arial</vt:lpstr>
      <vt:lpstr>Avenir Next LT Pro</vt:lpstr>
      <vt:lpstr>Avenir Next LT Pro Light</vt:lpstr>
      <vt:lpstr>Calibri</vt:lpstr>
      <vt:lpstr>Garamond</vt:lpstr>
      <vt:lpstr>Times New Roman</vt:lpstr>
      <vt:lpstr>Wingdings</vt:lpstr>
      <vt:lpstr>SavonVTI</vt:lpstr>
      <vt:lpstr>Offerta formativa</vt:lpstr>
      <vt:lpstr>La scuola secondaria di primo grado  Miccichè –Lipparini  si trova in Piazza Italia, nel cuore  del paese.</vt:lpstr>
      <vt:lpstr>Organizzazione tempo scuola</vt:lpstr>
      <vt:lpstr>Lo studio dello strumento impegna gli studenti in 2 incontri  settimanali pomeridiani</vt:lpstr>
      <vt:lpstr>Accesso all’indirizzo musicale (riferimento legislativo DM 201/99)</vt:lpstr>
      <vt:lpstr>Distribuzione oraria delle classi a tempo normale e ad indirizzo musicale</vt:lpstr>
      <vt:lpstr>Orario di inizio e fine lezioni</vt:lpstr>
      <vt:lpstr>Progetti educativi</vt:lpstr>
      <vt:lpstr>Concorsi ed iniziative</vt:lpstr>
      <vt:lpstr>Arricchiscono l’Offerta Formativa:</vt:lpstr>
      <vt:lpstr>Quale metodo usiamo in classe?</vt:lpstr>
      <vt:lpstr>Presentazione standard di PowerPoint</vt:lpstr>
      <vt:lpstr>Presentazione standard di PowerPoint</vt:lpstr>
      <vt:lpstr>LE ISCRIZIONI SONO APERTE DAL  9 GENNAIO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Offerta formativa</dc:title>
  <dc:creator>Utente</dc:creator>
  <cp:lastModifiedBy>daniela carrabba</cp:lastModifiedBy>
  <cp:revision>122</cp:revision>
  <dcterms:created xsi:type="dcterms:W3CDTF">2020-12-18T17:26:09Z</dcterms:created>
  <dcterms:modified xsi:type="dcterms:W3CDTF">2023-12-09T16:05:25Z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616804</vt:lpwstr>
  </property>
  <property fmtid="{D5CDD505-2E9C-101B-9397-08002B2CF9AE}" pid="3" name="NXPowerLiteSettings">
    <vt:lpwstr>F7000400038000</vt:lpwstr>
  </property>
  <property fmtid="{D5CDD505-2E9C-101B-9397-08002B2CF9AE}" pid="4" name="NXPowerLiteVersion">
    <vt:lpwstr>S9.1.2</vt:lpwstr>
  </property>
</Properties>
</file>